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11" r:id="rId2"/>
    <p:sldId id="312" r:id="rId3"/>
    <p:sldId id="271" r:id="rId4"/>
    <p:sldId id="284" r:id="rId5"/>
    <p:sldId id="285" r:id="rId6"/>
    <p:sldId id="288" r:id="rId7"/>
    <p:sldId id="287" r:id="rId8"/>
    <p:sldId id="260" r:id="rId9"/>
    <p:sldId id="261" r:id="rId10"/>
    <p:sldId id="290" r:id="rId11"/>
    <p:sldId id="264" r:id="rId12"/>
    <p:sldId id="263" r:id="rId13"/>
    <p:sldId id="265" r:id="rId14"/>
    <p:sldId id="291" r:id="rId15"/>
    <p:sldId id="266" r:id="rId16"/>
    <p:sldId id="289" r:id="rId17"/>
    <p:sldId id="267" r:id="rId18"/>
    <p:sldId id="268" r:id="rId19"/>
    <p:sldId id="269" r:id="rId20"/>
    <p:sldId id="279" r:id="rId21"/>
    <p:sldId id="281" r:id="rId22"/>
    <p:sldId id="307" r:id="rId23"/>
    <p:sldId id="282" r:id="rId24"/>
    <p:sldId id="308" r:id="rId25"/>
    <p:sldId id="300" r:id="rId26"/>
    <p:sldId id="309" r:id="rId27"/>
    <p:sldId id="270" r:id="rId28"/>
    <p:sldId id="272" r:id="rId29"/>
    <p:sldId id="273" r:id="rId30"/>
    <p:sldId id="274" r:id="rId31"/>
    <p:sldId id="283" r:id="rId32"/>
    <p:sldId id="293" r:id="rId33"/>
    <p:sldId id="275" r:id="rId34"/>
    <p:sldId id="276" r:id="rId35"/>
    <p:sldId id="277" r:id="rId36"/>
    <p:sldId id="295" r:id="rId37"/>
    <p:sldId id="296" r:id="rId38"/>
    <p:sldId id="297" r:id="rId39"/>
    <p:sldId id="299" r:id="rId40"/>
    <p:sldId id="301" r:id="rId41"/>
    <p:sldId id="303" r:id="rId42"/>
    <p:sldId id="304" r:id="rId43"/>
    <p:sldId id="305" r:id="rId44"/>
    <p:sldId id="306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60"/>
  </p:normalViewPr>
  <p:slideViewPr>
    <p:cSldViewPr>
      <p:cViewPr>
        <p:scale>
          <a:sx n="90" d="100"/>
          <a:sy n="90" d="100"/>
        </p:scale>
        <p:origin x="-79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CC91B-2D73-4BEA-9F19-621ADB625FDA}" type="datetimeFigureOut">
              <a:rPr lang="cs-CZ" smtClean="0"/>
              <a:pPr/>
              <a:t>17.05.2020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B190C-E2A5-4D9B-8866-911AC205FD8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70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B190C-E2A5-4D9B-8866-911AC205FD83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FF914-CB89-4820-B132-D8F18D11430A}" type="datetimeFigureOut">
              <a:rPr lang="cs-CZ" smtClean="0"/>
              <a:pPr/>
              <a:t>17.05.2020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8421-04F7-4BE9-9936-18052B6608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FF914-CB89-4820-B132-D8F18D11430A}" type="datetimeFigureOut">
              <a:rPr lang="cs-CZ" smtClean="0"/>
              <a:pPr/>
              <a:t>17.05.2020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8421-04F7-4BE9-9936-18052B6608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FF914-CB89-4820-B132-D8F18D11430A}" type="datetimeFigureOut">
              <a:rPr lang="cs-CZ" smtClean="0"/>
              <a:pPr/>
              <a:t>17.05.2020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8421-04F7-4BE9-9936-18052B6608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FF914-CB89-4820-B132-D8F18D11430A}" type="datetimeFigureOut">
              <a:rPr lang="cs-CZ" smtClean="0"/>
              <a:pPr/>
              <a:t>17.05.2020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8421-04F7-4BE9-9936-18052B6608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FF914-CB89-4820-B132-D8F18D11430A}" type="datetimeFigureOut">
              <a:rPr lang="cs-CZ" smtClean="0"/>
              <a:pPr/>
              <a:t>17.05.2020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8421-04F7-4BE9-9936-18052B6608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FF914-CB89-4820-B132-D8F18D11430A}" type="datetimeFigureOut">
              <a:rPr lang="cs-CZ" smtClean="0"/>
              <a:pPr/>
              <a:t>17.05.2020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8421-04F7-4BE9-9936-18052B6608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FF914-CB89-4820-B132-D8F18D11430A}" type="datetimeFigureOut">
              <a:rPr lang="cs-CZ" smtClean="0"/>
              <a:pPr/>
              <a:t>17.05.2020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8421-04F7-4BE9-9936-18052B6608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FF914-CB89-4820-B132-D8F18D11430A}" type="datetimeFigureOut">
              <a:rPr lang="cs-CZ" smtClean="0"/>
              <a:pPr/>
              <a:t>17.05.2020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8421-04F7-4BE9-9936-18052B6608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FF914-CB89-4820-B132-D8F18D11430A}" type="datetimeFigureOut">
              <a:rPr lang="cs-CZ" smtClean="0"/>
              <a:pPr/>
              <a:t>17.05.2020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8421-04F7-4BE9-9936-18052B6608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FF914-CB89-4820-B132-D8F18D11430A}" type="datetimeFigureOut">
              <a:rPr lang="cs-CZ" smtClean="0"/>
              <a:pPr/>
              <a:t>17.05.2020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8421-04F7-4BE9-9936-18052B6608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FF914-CB89-4820-B132-D8F18D11430A}" type="datetimeFigureOut">
              <a:rPr lang="cs-CZ" smtClean="0"/>
              <a:pPr/>
              <a:t>17.05.2020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8421-04F7-4BE9-9936-18052B6608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FF914-CB89-4820-B132-D8F18D11430A}" type="datetimeFigureOut">
              <a:rPr lang="cs-CZ" smtClean="0"/>
              <a:pPr/>
              <a:t>17.05.2020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A8421-04F7-4BE9-9936-18052B66084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derni-dejiny.cz/clanek/fenomen-berlinske-zdi-a-vnitronemecke-hranice/" TargetMode="External"/><Relationship Id="rId2" Type="http://schemas.openxmlformats.org/officeDocument/2006/relationships/hyperlink" Target="http://www.moderni-dejiny.cz/clanek/pocatky-studene-valky-1945-1950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ikipedia.com/" TargetMode="External"/><Relationship Id="rId4" Type="http://schemas.openxmlformats.org/officeDocument/2006/relationships/hyperlink" Target="http://www.valka.cz/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Cold_war_europe_military_alliances_map_fr.png" TargetMode="External"/><Relationship Id="rId3" Type="http://schemas.openxmlformats.org/officeDocument/2006/relationships/hyperlink" Target="http://cs.wikipedia.org/wiki/Soubor:HarryTruman.jpg" TargetMode="External"/><Relationship Id="rId7" Type="http://schemas.openxmlformats.org/officeDocument/2006/relationships/hyperlink" Target="http://commons.wikimedia.org/wiki/File:EasternBloc_BorderChange38-48.svg" TargetMode="External"/><Relationship Id="rId2" Type="http://schemas.openxmlformats.org/officeDocument/2006/relationships/hyperlink" Target="http://cs.wikipedia.org/wiki/Soubor:Josip_Broz_Tito_Biha%C4%87_194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Potsdam_conference_1945-6.jpg" TargetMode="External"/><Relationship Id="rId5" Type="http://schemas.openxmlformats.org/officeDocument/2006/relationships/hyperlink" Target="http://cs.wikipedia.org/wiki/Soubor:Stalin_lg_zlx1.jpg" TargetMode="External"/><Relationship Id="rId4" Type="http://schemas.openxmlformats.org/officeDocument/2006/relationships/hyperlink" Target="http://cs.wikipedia.org/wiki/Soubor:Churchill_portrait_NYP_45063.jpg" TargetMode="External"/><Relationship Id="rId9" Type="http://schemas.openxmlformats.org/officeDocument/2006/relationships/hyperlink" Target="http://commons.wikimedia.org/wiki/File:George_Catlett_Marshall,_general_of_the_US_army.jpg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Hole_in_flag_-_Budapest_1956.jpg" TargetMode="External"/><Relationship Id="rId3" Type="http://schemas.openxmlformats.org/officeDocument/2006/relationships/hyperlink" Target="http://commons.wikimedia.org/wiki/File:Map-Germany-1945.svg" TargetMode="External"/><Relationship Id="rId7" Type="http://schemas.openxmlformats.org/officeDocument/2006/relationships/hyperlink" Target="http://cs.wikipedia.org/wiki/Soubor:Map_of_Warsaw_Pact_countries.png" TargetMode="External"/><Relationship Id="rId2" Type="http://schemas.openxmlformats.org/officeDocument/2006/relationships/hyperlink" Target="http://commons.wikimedia.org/wiki/File:Marshall_Plan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BBC.svg" TargetMode="External"/><Relationship Id="rId5" Type="http://schemas.openxmlformats.org/officeDocument/2006/relationships/hyperlink" Target="http://cs.wikipedia.org/wiki/Soubor:Blue_compass_rose.svg" TargetMode="External"/><Relationship Id="rId10" Type="http://schemas.openxmlformats.org/officeDocument/2006/relationships/hyperlink" Target="http://cs.wikipedia.org/wiki/Soubor:Korean_War_Montage_2.png" TargetMode="External"/><Relationship Id="rId4" Type="http://schemas.openxmlformats.org/officeDocument/2006/relationships/hyperlink" Target="http://commons.wikimedia.org/wiki/File:C-47s_at_Tempelhof_Airport_Berlin_1948.jpg" TargetMode="External"/><Relationship Id="rId9" Type="http://schemas.openxmlformats.org/officeDocument/2006/relationships/hyperlink" Target="http://cs.wikipedia.org/wiki/Soubor:Tanks_Destroyed_Sinai.jpg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Aldrin_Apollo_11.jpg" TargetMode="External"/><Relationship Id="rId3" Type="http://schemas.openxmlformats.org/officeDocument/2006/relationships/hyperlink" Target="http://commons.wikimedia.org/wiki/File:Berlinermauer-2.jpg" TargetMode="External"/><Relationship Id="rId7" Type="http://schemas.openxmlformats.org/officeDocument/2006/relationships/hyperlink" Target="http://cs.wikipedia.org/wiki/Soubor:Gagarin_in_Sweden.jpg" TargetMode="External"/><Relationship Id="rId2" Type="http://schemas.openxmlformats.org/officeDocument/2006/relationships/hyperlink" Target="http://commons.wikimedia.org/wiki/File:Checkpoint_Charlie_1961-10-27.jpg?uselang=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US_and_USSR_nuclear_stockpiles.svg" TargetMode="External"/><Relationship Id="rId11" Type="http://schemas.openxmlformats.org/officeDocument/2006/relationships/hyperlink" Target="http://cs.wikipedia.org/wiki/Soubor:Official_Portrait_of_President_Reagan_1981.jpg" TargetMode="External"/><Relationship Id="rId5" Type="http://schemas.openxmlformats.org/officeDocument/2006/relationships/hyperlink" Target="http://commons.wikimedia.org/wiki/File:John_Kennedy,_Nikita_Khrushchev_1961.jpg" TargetMode="External"/><Relationship Id="rId10" Type="http://schemas.openxmlformats.org/officeDocument/2006/relationships/hyperlink" Target="http://cs.wikipedia.org/wiki/Soubor:August_1984_-_captured_field_guns_in_Jaji,_Paktia.jpg" TargetMode="External"/><Relationship Id="rId4" Type="http://schemas.openxmlformats.org/officeDocument/2006/relationships/hyperlink" Target="http://commons.wikimedia.org/wiki/File:Bombing_in_Vietnam.jpg" TargetMode="External"/><Relationship Id="rId9" Type="http://schemas.openxmlformats.org/officeDocument/2006/relationships/hyperlink" Target="http://cs.wikipedia.org/wiki/Soubor:Leonid_Brezhnev_and_Richard_Nixon_talks_in_1973.png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Reagan_and_Gorbachev_signing.jpg" TargetMode="External"/><Relationship Id="rId7" Type="http://schemas.openxmlformats.org/officeDocument/2006/relationships/hyperlink" Target="http://cs.wikipedia.org/wiki/Soubor:NATO_CSTO.PNG" TargetMode="External"/><Relationship Id="rId2" Type="http://schemas.openxmlformats.org/officeDocument/2006/relationships/hyperlink" Target="http://cs.wikipedia.org/wiki/Soubor:Reagan_and_Gorbachev_hold_discussion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George_H._W._Bush,_President_of_the_United_States,_1989_official_portrait.jpg" TargetMode="External"/><Relationship Id="rId5" Type="http://schemas.openxmlformats.org/officeDocument/2006/relationships/hyperlink" Target="http://cs.wikipedia.org/wiki/Soubor:Thefalloftheberlinwall1989.JPG" TargetMode="External"/><Relationship Id="rId4" Type="http://schemas.openxmlformats.org/officeDocument/2006/relationships/hyperlink" Target="http://cs.wikipedia.org/wiki/Soubor:Evstafiev-afghan-apc-passes-russian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Studená válka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1947 - 1991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830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ýchodní blo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699"/>
            <a:ext cx="4211960" cy="6837301"/>
          </a:xfrm>
        </p:spPr>
      </p:pic>
      <p:sp>
        <p:nvSpPr>
          <p:cNvPr id="6" name="TextovéPole 5"/>
          <p:cNvSpPr txBox="1"/>
          <p:nvPr/>
        </p:nvSpPr>
        <p:spPr>
          <a:xfrm>
            <a:off x="4788024" y="404664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6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788024" y="1340768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Státy, které se po 2. světové válce ocitly pod vlivem SSSR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Tvořily tzv. </a:t>
            </a:r>
            <a:r>
              <a:rPr lang="cs-CZ" b="1" dirty="0" smtClean="0"/>
              <a:t>Východní blok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Nebyly suverénní , byly nadvládou  Sovětského svazu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 smtClean="0"/>
              <a:t>Studená válka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 smtClean="0"/>
              <a:t>Cold</a:t>
            </a:r>
            <a:r>
              <a:rPr lang="cs-CZ" i="1" dirty="0" smtClean="0"/>
              <a:t> </a:t>
            </a:r>
            <a:r>
              <a:rPr lang="cs-CZ" i="1" dirty="0" err="1" smtClean="0"/>
              <a:t>war</a:t>
            </a:r>
            <a:r>
              <a:rPr lang="cs-CZ" i="1" dirty="0" smtClean="0"/>
              <a:t> </a:t>
            </a:r>
            <a:r>
              <a:rPr lang="cs-CZ" dirty="0" smtClean="0"/>
              <a:t>(novinář H. P. </a:t>
            </a:r>
            <a:r>
              <a:rPr lang="cs-CZ" dirty="0" err="1" smtClean="0"/>
              <a:t>Swope</a:t>
            </a:r>
            <a:r>
              <a:rPr lang="cs-CZ" dirty="0" smtClean="0"/>
              <a:t>)</a:t>
            </a:r>
          </a:p>
          <a:p>
            <a:r>
              <a:rPr lang="cs-CZ" dirty="0" smtClean="0"/>
              <a:t>kdykoliv se mohla změnit v horkou</a:t>
            </a:r>
          </a:p>
          <a:p>
            <a:r>
              <a:rPr lang="cs-CZ" dirty="0" smtClean="0"/>
              <a:t>„válka červených </a:t>
            </a:r>
          </a:p>
          <a:p>
            <a:pPr>
              <a:buNone/>
            </a:pPr>
            <a:r>
              <a:rPr lang="cs-CZ" dirty="0" smtClean="0"/>
              <a:t>    knoflíků“ (spouštěč</a:t>
            </a:r>
          </a:p>
          <a:p>
            <a:pPr>
              <a:buNone/>
            </a:pPr>
            <a:r>
              <a:rPr lang="cs-CZ" dirty="0" smtClean="0"/>
              <a:t>    </a:t>
            </a:r>
            <a:r>
              <a:rPr lang="cs-CZ" dirty="0" err="1" smtClean="0"/>
              <a:t>balist</a:t>
            </a:r>
            <a:r>
              <a:rPr lang="cs-CZ" dirty="0" smtClean="0"/>
              <a:t>. raket s jadernými</a:t>
            </a:r>
          </a:p>
          <a:p>
            <a:pPr>
              <a:buNone/>
            </a:pPr>
            <a:r>
              <a:rPr lang="cs-CZ" dirty="0" smtClean="0"/>
              <a:t>    hlavicemi)</a:t>
            </a:r>
            <a:endParaRPr lang="cs-CZ" dirty="0"/>
          </a:p>
        </p:txBody>
      </p:sp>
      <p:pic>
        <p:nvPicPr>
          <p:cNvPr id="4" name="Obrázek 3" descr="m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708920"/>
            <a:ext cx="4032448" cy="396762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812360" y="2420888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cs-CZ" dirty="0" smtClean="0"/>
              <a:t>Kdo stál mimo: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Švýcarsko</a:t>
            </a:r>
          </a:p>
          <a:p>
            <a:r>
              <a:rPr lang="cs-CZ" dirty="0" smtClean="0"/>
              <a:t>Finsko</a:t>
            </a:r>
          </a:p>
          <a:p>
            <a:r>
              <a:rPr lang="cs-CZ" dirty="0" smtClean="0"/>
              <a:t>Rakousko</a:t>
            </a:r>
          </a:p>
          <a:p>
            <a:r>
              <a:rPr lang="cs-CZ" dirty="0" smtClean="0"/>
              <a:t>částečně Jugoslávie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u="sng" dirty="0" err="1" smtClean="0"/>
              <a:t>Marshallův</a:t>
            </a:r>
            <a:r>
              <a:rPr lang="cs-CZ" u="sng" dirty="0" smtClean="0"/>
              <a:t> plán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vyhlášen 5. července 1947</a:t>
            </a:r>
          </a:p>
          <a:p>
            <a:r>
              <a:rPr lang="cs-CZ" i="1" dirty="0" err="1" smtClean="0"/>
              <a:t>George</a:t>
            </a:r>
            <a:r>
              <a:rPr lang="cs-CZ" i="1" dirty="0" smtClean="0"/>
              <a:t> </a:t>
            </a:r>
            <a:r>
              <a:rPr lang="cs-CZ" i="1" dirty="0" err="1" smtClean="0"/>
              <a:t>Marshall</a:t>
            </a:r>
            <a:r>
              <a:rPr lang="cs-CZ" i="1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am</a:t>
            </a:r>
            <a:r>
              <a:rPr lang="cs-CZ" dirty="0" smtClean="0"/>
              <a:t>. ministr zahraničí</a:t>
            </a:r>
          </a:p>
          <a:p>
            <a:r>
              <a:rPr lang="cs-CZ" b="1" u="sng" dirty="0" smtClean="0"/>
              <a:t>americká hospodářská pomoc válkou poničené Evropě</a:t>
            </a:r>
          </a:p>
          <a:p>
            <a:r>
              <a:rPr lang="cs-CZ" i="1" dirty="0" smtClean="0"/>
              <a:t>cíl</a:t>
            </a:r>
            <a:r>
              <a:rPr lang="cs-CZ" dirty="0" smtClean="0"/>
              <a:t>: zabránění rozvratu </a:t>
            </a:r>
            <a:br>
              <a:rPr lang="cs-CZ" dirty="0" smtClean="0"/>
            </a:br>
            <a:r>
              <a:rPr lang="cs-CZ" dirty="0" smtClean="0"/>
              <a:t>a revoluci, posílení místních ekonomik, získání obchodních  kontaktů pro USA</a:t>
            </a:r>
          </a:p>
          <a:p>
            <a:r>
              <a:rPr lang="cs-CZ" dirty="0" smtClean="0"/>
              <a:t>Polsko a Československo – nejprve přijaly, pak je Stalin donutil pomoc odmítnout </a:t>
            </a:r>
            <a:endParaRPr lang="cs-CZ" dirty="0"/>
          </a:p>
        </p:txBody>
      </p:sp>
      <p:pic>
        <p:nvPicPr>
          <p:cNvPr id="5" name="Zástupný symbol pro obsah 4" descr="marshal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87863" y="1600200"/>
            <a:ext cx="3959273" cy="4525963"/>
          </a:xfrm>
        </p:spPr>
      </p:pic>
      <p:sp>
        <p:nvSpPr>
          <p:cNvPr id="7" name="TextovéPole 6"/>
          <p:cNvSpPr txBox="1"/>
          <p:nvPr/>
        </p:nvSpPr>
        <p:spPr>
          <a:xfrm>
            <a:off x="4716016" y="63093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arshall_Plan_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7409" y="260648"/>
            <a:ext cx="5906591" cy="6597352"/>
          </a:xfrm>
        </p:spPr>
      </p:pic>
      <p:sp>
        <p:nvSpPr>
          <p:cNvPr id="6" name="TextovéPole 5"/>
          <p:cNvSpPr txBox="1"/>
          <p:nvPr/>
        </p:nvSpPr>
        <p:spPr>
          <a:xfrm flipH="1">
            <a:off x="2843808" y="64533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9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1700808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Západoevropské státy, které přijaly </a:t>
            </a:r>
            <a:r>
              <a:rPr lang="cs-CZ" dirty="0" err="1" smtClean="0"/>
              <a:t>Marshalův</a:t>
            </a:r>
            <a:r>
              <a:rPr lang="cs-CZ" dirty="0" smtClean="0"/>
              <a:t> plán.</a:t>
            </a:r>
          </a:p>
          <a:p>
            <a:endParaRPr lang="cs-CZ" dirty="0"/>
          </a:p>
          <a:p>
            <a:r>
              <a:rPr lang="cs-CZ" dirty="0" smtClean="0"/>
              <a:t>Bylo mezi nimi Československo?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u="sng" dirty="0" smtClean="0"/>
              <a:t>Německá otázka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Německo </a:t>
            </a:r>
            <a:r>
              <a:rPr lang="cs-CZ" b="1" dirty="0" smtClean="0"/>
              <a:t>rozděleno do 4 okupačních pásem</a:t>
            </a:r>
          </a:p>
          <a:p>
            <a:r>
              <a:rPr lang="cs-CZ" i="1" dirty="0" smtClean="0"/>
              <a:t>po válce</a:t>
            </a:r>
            <a:r>
              <a:rPr lang="cs-CZ" dirty="0" smtClean="0"/>
              <a:t>: mnohá města zcela vybombardovaná, lidé umírají hladem </a:t>
            </a:r>
            <a:br>
              <a:rPr lang="cs-CZ" dirty="0" smtClean="0"/>
            </a:br>
            <a:r>
              <a:rPr lang="cs-CZ" dirty="0" smtClean="0"/>
              <a:t>a zimou, vše se buduje znovu.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400" dirty="0" smtClean="0"/>
              <a:t>Velmoci, které porazily Hitlera si Německo rozdělily do </a:t>
            </a:r>
            <a:r>
              <a:rPr lang="cs-CZ" sz="2400" b="1" dirty="0" smtClean="0"/>
              <a:t>4 okupačních zón (sovětská, americká, britská a francouzská)</a:t>
            </a:r>
            <a:br>
              <a:rPr lang="cs-CZ" sz="2400" b="1" dirty="0" smtClean="0"/>
            </a:br>
            <a:r>
              <a:rPr lang="cs-CZ" sz="2400" b="1" dirty="0" smtClean="0"/>
              <a:t>Stejně tak byl rozdělen Berlín</a:t>
            </a:r>
            <a:endParaRPr lang="cs-CZ" sz="2400" b="1" dirty="0"/>
          </a:p>
        </p:txBody>
      </p:sp>
      <p:pic>
        <p:nvPicPr>
          <p:cNvPr id="4" name="Zástupný symbol pro obsah 3" descr="Německ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005001"/>
            <a:ext cx="4821494" cy="4097587"/>
          </a:xfrm>
        </p:spPr>
      </p:pic>
      <p:sp>
        <p:nvSpPr>
          <p:cNvPr id="7" name="TextovéPole 6"/>
          <p:cNvSpPr txBox="1"/>
          <p:nvPr/>
        </p:nvSpPr>
        <p:spPr>
          <a:xfrm>
            <a:off x="6516216" y="5733256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u="sng" dirty="0" smtClean="0"/>
              <a:t>Berlínská krize – počátek otevřeného nepřátelství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u="sng" dirty="0" smtClean="0"/>
              <a:t>příčina</a:t>
            </a:r>
            <a:r>
              <a:rPr lang="cs-CZ" u="sng" dirty="0" smtClean="0"/>
              <a:t> – rozhodnutí Spojenců o vzniku </a:t>
            </a:r>
            <a:r>
              <a:rPr lang="cs-CZ" u="sng" dirty="0" smtClean="0"/>
              <a:t> Spolkové </a:t>
            </a:r>
            <a:r>
              <a:rPr lang="cs-CZ" u="sng" dirty="0" err="1" smtClean="0"/>
              <a:t>republily</a:t>
            </a:r>
            <a:r>
              <a:rPr lang="cs-CZ" u="sng" dirty="0" smtClean="0"/>
              <a:t> Německo</a:t>
            </a:r>
            <a:endParaRPr lang="cs-CZ" u="sng" dirty="0" smtClean="0"/>
          </a:p>
          <a:p>
            <a:r>
              <a:rPr lang="cs-CZ" i="1" u="sng" dirty="0" smtClean="0"/>
              <a:t>reakce SSSR </a:t>
            </a:r>
            <a:r>
              <a:rPr lang="cs-CZ" u="sng" dirty="0" smtClean="0"/>
              <a:t>– uzavření přístupu do Berlína – hrozí nová světová válka</a:t>
            </a:r>
          </a:p>
          <a:p>
            <a:r>
              <a:rPr lang="cs-CZ" u="sng" dirty="0" smtClean="0"/>
              <a:t>VB a Francie chtějí ustoupit – Truman proti:</a:t>
            </a:r>
          </a:p>
          <a:p>
            <a:r>
              <a:rPr lang="cs-CZ" b="1" u="sng" dirty="0" smtClean="0"/>
              <a:t>vznik leteckého mostu</a:t>
            </a:r>
          </a:p>
          <a:p>
            <a:r>
              <a:rPr lang="cs-CZ" u="sng" dirty="0" smtClean="0"/>
              <a:t>SSSR to po roce vzdá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 smtClean="0"/>
              <a:t>Letecký most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ke konci 12 840 tun materiálu za den – letadla přistávala v Z. Berlíně v minutových intervalech</a:t>
            </a:r>
          </a:p>
          <a:p>
            <a:r>
              <a:rPr lang="cs-CZ" i="1" dirty="0" smtClean="0"/>
              <a:t>uhlí, benzín, potraviny, léky, stavební materiál</a:t>
            </a:r>
          </a:p>
          <a:p>
            <a:r>
              <a:rPr lang="cs-CZ" dirty="0" smtClean="0"/>
              <a:t>celkem 277 000 letů a 2,2</a:t>
            </a:r>
            <a:br>
              <a:rPr lang="cs-CZ" dirty="0" smtClean="0"/>
            </a:br>
            <a:r>
              <a:rPr lang="cs-CZ" dirty="0" smtClean="0"/>
              <a:t>mil. tun zboží</a:t>
            </a:r>
            <a:endParaRPr lang="cs-CZ" dirty="0"/>
          </a:p>
        </p:txBody>
      </p:sp>
      <p:pic>
        <p:nvPicPr>
          <p:cNvPr id="4" name="Obrázek 3" descr="Berlínská kr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717032"/>
            <a:ext cx="3729208" cy="297939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283968" y="62373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cs-CZ" b="1" u="sng" dirty="0" smtClean="0"/>
              <a:t>Rozdělení Německa - 1949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i="1" dirty="0" smtClean="0"/>
              <a:t>7. září 1949 </a:t>
            </a:r>
            <a:r>
              <a:rPr lang="cs-CZ" dirty="0" smtClean="0"/>
              <a:t>– vyhlášena </a:t>
            </a:r>
            <a:r>
              <a:rPr lang="cs-CZ" b="1" dirty="0" smtClean="0"/>
              <a:t>Spolková republika </a:t>
            </a:r>
            <a:r>
              <a:rPr lang="cs-CZ" b="1" dirty="0" smtClean="0"/>
              <a:t>Německo </a:t>
            </a:r>
            <a:r>
              <a:rPr lang="cs-CZ" dirty="0" smtClean="0"/>
              <a:t>(na území západních okupačních zón)</a:t>
            </a:r>
            <a:endParaRPr lang="cs-CZ" dirty="0" smtClean="0"/>
          </a:p>
          <a:p>
            <a:r>
              <a:rPr lang="cs-CZ" b="1" dirty="0" smtClean="0"/>
              <a:t>Konrád </a:t>
            </a:r>
            <a:r>
              <a:rPr lang="cs-CZ" b="1" dirty="0" err="1" smtClean="0"/>
              <a:t>Adenauer</a:t>
            </a:r>
            <a:r>
              <a:rPr lang="cs-CZ" b="1" dirty="0" smtClean="0"/>
              <a:t> </a:t>
            </a:r>
            <a:r>
              <a:rPr lang="cs-CZ" dirty="0" smtClean="0"/>
              <a:t>– první spolkový kancléř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i="1" dirty="0" smtClean="0"/>
              <a:t>Západní Berlín </a:t>
            </a:r>
            <a:r>
              <a:rPr lang="cs-CZ" dirty="0" smtClean="0"/>
              <a:t>– status samostatného státu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smtClean="0"/>
              <a:t>7. října 1949 </a:t>
            </a:r>
            <a:r>
              <a:rPr lang="cs-CZ" dirty="0" smtClean="0"/>
              <a:t>– </a:t>
            </a:r>
            <a:r>
              <a:rPr lang="cs-CZ" dirty="0" smtClean="0"/>
              <a:t>vyhlášena na území sovětské okupační zóny </a:t>
            </a:r>
            <a:r>
              <a:rPr lang="cs-CZ" b="1" dirty="0" smtClean="0"/>
              <a:t>Německá demokratická republika (vláda komunistů)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u="sng" dirty="0" smtClean="0"/>
              <a:t>Nepřátelé</a:t>
            </a:r>
            <a:endParaRPr lang="cs-CZ" u="sng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Lidovědemokratické</a:t>
            </a:r>
            <a:r>
              <a:rPr lang="cs-CZ" dirty="0" smtClean="0"/>
              <a:t> státy („komunistické“)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SSSR</a:t>
            </a:r>
          </a:p>
          <a:p>
            <a:r>
              <a:rPr lang="cs-CZ" dirty="0" smtClean="0"/>
              <a:t>Polsko </a:t>
            </a:r>
          </a:p>
          <a:p>
            <a:r>
              <a:rPr lang="cs-CZ" dirty="0" smtClean="0"/>
              <a:t>Maďarsko</a:t>
            </a:r>
          </a:p>
          <a:p>
            <a:r>
              <a:rPr lang="cs-CZ" dirty="0" smtClean="0"/>
              <a:t>Rumunsko</a:t>
            </a:r>
          </a:p>
          <a:p>
            <a:r>
              <a:rPr lang="cs-CZ" dirty="0" smtClean="0"/>
              <a:t>Bulharsko</a:t>
            </a:r>
          </a:p>
          <a:p>
            <a:r>
              <a:rPr lang="cs-CZ" dirty="0" smtClean="0"/>
              <a:t>Albánie</a:t>
            </a:r>
          </a:p>
          <a:p>
            <a:r>
              <a:rPr lang="cs-CZ" dirty="0" smtClean="0"/>
              <a:t>Československo</a:t>
            </a:r>
          </a:p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Demokratické státy (kapitalistické)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USA</a:t>
            </a:r>
          </a:p>
          <a:p>
            <a:r>
              <a:rPr lang="cs-CZ" dirty="0" smtClean="0"/>
              <a:t>VB</a:t>
            </a:r>
          </a:p>
          <a:p>
            <a:r>
              <a:rPr lang="cs-CZ" dirty="0" smtClean="0"/>
              <a:t>Francie</a:t>
            </a:r>
          </a:p>
          <a:p>
            <a:r>
              <a:rPr lang="cs-CZ" dirty="0" smtClean="0"/>
              <a:t>Itálie</a:t>
            </a:r>
          </a:p>
          <a:p>
            <a:r>
              <a:rPr lang="cs-CZ" dirty="0" smtClean="0"/>
              <a:t>Turecko</a:t>
            </a:r>
          </a:p>
          <a:p>
            <a:r>
              <a:rPr lang="cs-CZ" dirty="0" smtClean="0"/>
              <a:t>Benelux</a:t>
            </a:r>
          </a:p>
          <a:p>
            <a:r>
              <a:rPr lang="cs-CZ" dirty="0" smtClean="0"/>
              <a:t>A další…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7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u="sng" dirty="0" smtClean="0"/>
              <a:t>Počátky NATO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NATO  - Severoatlantická aliance – vojenská organizace</a:t>
            </a:r>
          </a:p>
          <a:p>
            <a:r>
              <a:rPr lang="cs-CZ" u="sng" dirty="0" smtClean="0"/>
              <a:t>1949</a:t>
            </a:r>
          </a:p>
          <a:p>
            <a:r>
              <a:rPr lang="cs-CZ" dirty="0" smtClean="0"/>
              <a:t>členské státy se zavázaly k obraně jakéhokoliv člena, který by byl napaden</a:t>
            </a:r>
          </a:p>
          <a:p>
            <a:r>
              <a:rPr lang="cs-CZ" u="sng" dirty="0" smtClean="0"/>
              <a:t>USA a západní Evropa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na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51570" y="1844824"/>
            <a:ext cx="1921396" cy="192139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804248" y="4221088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12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66220"/>
            <a:ext cx="2743572" cy="283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Varšavská smlouva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19256" cy="4497363"/>
          </a:xfrm>
        </p:spPr>
        <p:txBody>
          <a:bodyPr/>
          <a:lstStyle/>
          <a:p>
            <a:endParaRPr lang="cs-CZ" dirty="0" smtClean="0"/>
          </a:p>
          <a:p>
            <a:r>
              <a:rPr lang="cs-CZ" u="sng" dirty="0" smtClean="0"/>
              <a:t>Vojenská organizace</a:t>
            </a:r>
          </a:p>
          <a:p>
            <a:r>
              <a:rPr lang="cs-CZ" u="sng" dirty="0" smtClean="0"/>
              <a:t>1955</a:t>
            </a:r>
          </a:p>
          <a:p>
            <a:r>
              <a:rPr lang="cs-CZ" u="sng" dirty="0" smtClean="0"/>
              <a:t>SSSR a  východoevropské státy (včetně Československa)</a:t>
            </a:r>
            <a:endParaRPr lang="cs-CZ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68760"/>
            <a:ext cx="1905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12892"/>
            <a:ext cx="2383532" cy="245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Maďarské protikomunistické povstání</a:t>
            </a:r>
            <a:br>
              <a:rPr lang="cs-CZ" dirty="0" smtClean="0"/>
            </a:br>
            <a:r>
              <a:rPr lang="cs-CZ" dirty="0" smtClean="0"/>
              <a:t>1956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6832"/>
            <a:ext cx="3519835" cy="351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52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u="sng" dirty="0" smtClean="0"/>
              <a:t>Maďarské povstání</a:t>
            </a:r>
            <a:endParaRPr lang="cs-CZ" u="sng" dirty="0"/>
          </a:p>
        </p:txBody>
      </p:sp>
      <p:pic>
        <p:nvPicPr>
          <p:cNvPr id="6" name="Zástupný symbol pro obsah 5" descr="Maďarsk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3266237" cy="4525963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u="sng" dirty="0" smtClean="0"/>
              <a:t>23. 10. – 10. 11. 1956</a:t>
            </a:r>
          </a:p>
          <a:p>
            <a:r>
              <a:rPr lang="cs-CZ" b="1" u="sng" dirty="0" smtClean="0"/>
              <a:t>proti stalinistické diktatuře </a:t>
            </a:r>
            <a:br>
              <a:rPr lang="cs-CZ" b="1" u="sng" dirty="0" smtClean="0"/>
            </a:br>
            <a:r>
              <a:rPr lang="cs-CZ" b="1" u="sng" dirty="0" smtClean="0"/>
              <a:t>a sovětské okupaci</a:t>
            </a:r>
          </a:p>
          <a:p>
            <a:r>
              <a:rPr lang="cs-CZ" dirty="0" smtClean="0"/>
              <a:t>boje mezi povstalci a Rudou armádou</a:t>
            </a:r>
          </a:p>
          <a:p>
            <a:r>
              <a:rPr lang="cs-CZ" dirty="0" smtClean="0"/>
              <a:t>25. 10. – masakr před parlamentem</a:t>
            </a:r>
          </a:p>
          <a:p>
            <a:r>
              <a:rPr lang="cs-CZ" b="1" u="sng" dirty="0" smtClean="0"/>
              <a:t>sovětská invaze</a:t>
            </a:r>
          </a:p>
          <a:p>
            <a:r>
              <a:rPr lang="cs-CZ" b="1" u="sng" dirty="0" smtClean="0"/>
              <a:t>několik tisíc mrtvých</a:t>
            </a:r>
            <a:r>
              <a:rPr lang="cs-CZ" dirty="0" smtClean="0"/>
              <a:t>, stovky až tisíce lidí mučeno </a:t>
            </a:r>
            <a:br>
              <a:rPr lang="cs-CZ" dirty="0" smtClean="0"/>
            </a:br>
            <a:r>
              <a:rPr lang="cs-CZ" dirty="0" smtClean="0"/>
              <a:t>a popraveno, několik set lidí emigrovalo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1560" y="6021288"/>
            <a:ext cx="100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Suezská krize</a:t>
            </a:r>
            <a:br>
              <a:rPr lang="cs-CZ" dirty="0" smtClean="0"/>
            </a:br>
            <a:r>
              <a:rPr lang="cs-CZ" dirty="0" smtClean="0"/>
              <a:t>1956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2024063"/>
            <a:ext cx="30956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90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u="sng" dirty="0" smtClean="0"/>
              <a:t>Suezská krize</a:t>
            </a:r>
            <a:endParaRPr lang="cs-CZ" b="1" u="sng" dirty="0"/>
          </a:p>
        </p:txBody>
      </p:sp>
      <p:pic>
        <p:nvPicPr>
          <p:cNvPr id="5" name="Zástupný symbol pro obsah 4" descr="suezská kriz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916832"/>
            <a:ext cx="4038600" cy="2579656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= </a:t>
            </a:r>
            <a:r>
              <a:rPr lang="cs-CZ" i="1" dirty="0" smtClean="0"/>
              <a:t>Sinajská válka = Druhá arabsko-izraelská válka</a:t>
            </a:r>
          </a:p>
          <a:p>
            <a:r>
              <a:rPr lang="cs-CZ" u="sng" dirty="0" smtClean="0"/>
              <a:t>ozbrojený konflikt mezi Egyptem a koalice VB, Francie a Izraele (židovský stát)</a:t>
            </a:r>
          </a:p>
          <a:p>
            <a:r>
              <a:rPr lang="cs-CZ" i="1" dirty="0" smtClean="0"/>
              <a:t>spor </a:t>
            </a:r>
            <a:r>
              <a:rPr lang="cs-CZ" dirty="0" smtClean="0"/>
              <a:t>o kontrolu strategicky důležitého Suezského průplavu</a:t>
            </a:r>
          </a:p>
          <a:p>
            <a:r>
              <a:rPr lang="cs-CZ" i="1" u="sng" dirty="0" smtClean="0"/>
              <a:t>výsledek</a:t>
            </a:r>
            <a:r>
              <a:rPr lang="cs-CZ" u="sng" dirty="0" smtClean="0"/>
              <a:t>: posílení vlivu Egypta a také Sov. svazu na Blízkém východě</a:t>
            </a:r>
            <a:endParaRPr lang="cs-CZ" u="sng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552" y="4653136"/>
            <a:ext cx="860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16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Korejská válka (1950-1953)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25042"/>
            <a:ext cx="6300407" cy="288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35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cs-CZ" u="sng" dirty="0" smtClean="0"/>
              <a:t>Korejská válka </a:t>
            </a:r>
            <a:br>
              <a:rPr lang="cs-CZ" u="sng" dirty="0" smtClean="0"/>
            </a:br>
            <a:r>
              <a:rPr lang="cs-CZ" sz="1800" u="sng" dirty="0" smtClean="0"/>
              <a:t>(</a:t>
            </a:r>
            <a:r>
              <a:rPr lang="cs-CZ" sz="2000" u="sng" dirty="0" smtClean="0"/>
              <a:t>25. 6. 1950 – 27. 7. 1953)</a:t>
            </a:r>
            <a:br>
              <a:rPr lang="cs-CZ" sz="2000" u="sng" dirty="0" smtClean="0"/>
            </a:br>
            <a:endParaRPr lang="cs-CZ" sz="2000" u="sng" dirty="0"/>
          </a:p>
        </p:txBody>
      </p:sp>
      <p:pic>
        <p:nvPicPr>
          <p:cNvPr id="6" name="Zástupný symbol pro obsah 5" descr="korejská válka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3045014" cy="4525963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u="sng" dirty="0" smtClean="0"/>
              <a:t>mezi Jižní Koreou (podporovanou </a:t>
            </a:r>
            <a:r>
              <a:rPr lang="cs-CZ" u="sng" dirty="0" smtClean="0"/>
              <a:t>USA) </a:t>
            </a:r>
            <a:r>
              <a:rPr lang="cs-CZ" u="sng" dirty="0" smtClean="0"/>
              <a:t>a Severní Koreou (podporovanou Čínou a SSSR)</a:t>
            </a:r>
          </a:p>
          <a:p>
            <a:endParaRPr lang="cs-CZ" dirty="0" smtClean="0"/>
          </a:p>
        </p:txBody>
      </p:sp>
      <p:sp>
        <p:nvSpPr>
          <p:cNvPr id="8" name="TextovéPole 7"/>
          <p:cNvSpPr txBox="1"/>
          <p:nvPr/>
        </p:nvSpPr>
        <p:spPr>
          <a:xfrm>
            <a:off x="539552" y="6021288"/>
            <a:ext cx="86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b="1" u="sng" dirty="0" smtClean="0"/>
              <a:t>Druhá berlínská krize (1958–1961)</a:t>
            </a:r>
            <a:endParaRPr lang="cs-CZ" b="1" u="sng" dirty="0"/>
          </a:p>
        </p:txBody>
      </p:sp>
      <p:pic>
        <p:nvPicPr>
          <p:cNvPr id="4" name="Zástupný symbol pro obsah 3" descr="Checkpoint_Charlie_1961-10-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3215640" cy="2304256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u="sng" dirty="0" smtClean="0"/>
              <a:t> r. 1958 – zákaz volného pohybu mezi V a Z Berlínem – masivní emigrace na Z</a:t>
            </a:r>
          </a:p>
          <a:p>
            <a:r>
              <a:rPr lang="cs-CZ" dirty="0" err="1" smtClean="0"/>
              <a:t>Chruščov</a:t>
            </a:r>
            <a:r>
              <a:rPr lang="cs-CZ" dirty="0" smtClean="0"/>
              <a:t> hranice uzavřel – roztržka s USA</a:t>
            </a:r>
          </a:p>
          <a:p>
            <a:r>
              <a:rPr lang="cs-CZ" dirty="0" smtClean="0"/>
              <a:t>jednání s americkým prezidentem Kennedym, bez výsledku</a:t>
            </a:r>
          </a:p>
          <a:p>
            <a:r>
              <a:rPr lang="cs-CZ" i="1" u="sng" dirty="0" smtClean="0"/>
              <a:t>Postavena </a:t>
            </a:r>
            <a:r>
              <a:rPr lang="cs-CZ" b="1" i="1" u="sng" dirty="0" smtClean="0"/>
              <a:t>Berlínská zeď</a:t>
            </a:r>
            <a:r>
              <a:rPr lang="cs-CZ" u="sng" dirty="0" smtClean="0"/>
              <a:t>– 1961– 1989</a:t>
            </a:r>
          </a:p>
          <a:p>
            <a:pPr>
              <a:buNone/>
            </a:pPr>
            <a:endParaRPr lang="cs-CZ" u="sng" dirty="0"/>
          </a:p>
        </p:txBody>
      </p:sp>
      <p:pic>
        <p:nvPicPr>
          <p:cNvPr id="7" name="Obrázek 6" descr="ze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789040"/>
            <a:ext cx="3836144" cy="248513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491880" y="1556792"/>
            <a:ext cx="1076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18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51520" y="638132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19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u="sng" dirty="0" smtClean="0"/>
              <a:t>Válka ve Vietnamu (1955–1975)</a:t>
            </a:r>
            <a:endParaRPr lang="cs-CZ" u="sng" dirty="0"/>
          </a:p>
        </p:txBody>
      </p:sp>
      <p:pic>
        <p:nvPicPr>
          <p:cNvPr id="6" name="Zástupný symbol pro obsah 5" descr="vietna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3912416" cy="4761561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na území </a:t>
            </a:r>
            <a:r>
              <a:rPr lang="cs-CZ" i="1" dirty="0" smtClean="0"/>
              <a:t>Vietnamu, Kambodži, Laosu</a:t>
            </a:r>
          </a:p>
          <a:p>
            <a:r>
              <a:rPr lang="cs-CZ" b="1" dirty="0" smtClean="0"/>
              <a:t>Jižní Vietnam </a:t>
            </a:r>
            <a:r>
              <a:rPr lang="cs-CZ" dirty="0" smtClean="0"/>
              <a:t>(USA, Austrálie, Nový Zéland ad.) bojuje </a:t>
            </a:r>
            <a:r>
              <a:rPr lang="cs-CZ" b="1" u="sng" dirty="0" smtClean="0"/>
              <a:t>proti komunistickému Severnímu Vietnamu </a:t>
            </a:r>
            <a:r>
              <a:rPr lang="cs-CZ" dirty="0" smtClean="0"/>
              <a:t>(Čína, SSSR)</a:t>
            </a:r>
          </a:p>
          <a:p>
            <a:r>
              <a:rPr lang="cs-CZ" dirty="0" smtClean="0"/>
              <a:t>rostoucí odpor k válce</a:t>
            </a:r>
            <a:br>
              <a:rPr lang="cs-CZ" dirty="0" smtClean="0"/>
            </a:br>
            <a:r>
              <a:rPr lang="cs-CZ" dirty="0" smtClean="0"/>
              <a:t>u prostých Američanů</a:t>
            </a:r>
          </a:p>
          <a:p>
            <a:r>
              <a:rPr lang="cs-CZ" b="1" i="1" u="sng" dirty="0" smtClean="0"/>
              <a:t>Americká armáda prohrála</a:t>
            </a:r>
          </a:p>
          <a:p>
            <a:r>
              <a:rPr lang="cs-CZ" dirty="0" smtClean="0"/>
              <a:t>Vietnam sjednocen pod vládou komunistů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7544" y="6165304"/>
            <a:ext cx="114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20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 smtClean="0"/>
              <a:t>Studená válka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doba trvání přibližně: </a:t>
            </a:r>
            <a:r>
              <a:rPr lang="cs-CZ" b="1" u="sng" dirty="0" smtClean="0"/>
              <a:t>1947–1991</a:t>
            </a:r>
          </a:p>
          <a:p>
            <a:r>
              <a:rPr lang="cs-CZ" b="1" u="sng" dirty="0" smtClean="0"/>
              <a:t>Označuje nepřátelství mezi demokratickými a „komunistickými“ státy v období po 2. světové válce</a:t>
            </a:r>
          </a:p>
          <a:p>
            <a:endParaRPr lang="cs-CZ" b="1" u="sng" dirty="0"/>
          </a:p>
          <a:p>
            <a:r>
              <a:rPr lang="cs-CZ" b="1" u="sng" dirty="0" smtClean="0"/>
              <a:t>Toto období bylo velmi nebezpečné protože hrozila skutečná „horká“ válka s použitím jaderných zbraní, schopných zničit lidstvo</a:t>
            </a:r>
          </a:p>
          <a:p>
            <a:r>
              <a:rPr lang="cs-CZ" i="1" dirty="0" smtClean="0"/>
              <a:t>charakteristika</a:t>
            </a:r>
            <a:r>
              <a:rPr lang="cs-CZ" dirty="0" smtClean="0"/>
              <a:t>: politické napětí, hospodářská konkurence, politické spory, zástupné války…</a:t>
            </a:r>
          </a:p>
          <a:p>
            <a:pPr>
              <a:buNone/>
            </a:pPr>
            <a:endParaRPr lang="cs-CZ" dirty="0" smtClean="0"/>
          </a:p>
          <a:p>
            <a:r>
              <a:rPr lang="cs-CZ" i="1" dirty="0" smtClean="0"/>
              <a:t>metody války</a:t>
            </a:r>
            <a:r>
              <a:rPr lang="cs-CZ" dirty="0" smtClean="0"/>
              <a:t>: vojenské koalice, špionáž, propaganda, závody ve zbrojení, rivalita ve sportu, kosmické závody…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u="sng" dirty="0" smtClean="0"/>
              <a:t>Karibská krize</a:t>
            </a:r>
            <a:endParaRPr lang="cs-CZ" b="1" u="sng" dirty="0"/>
          </a:p>
        </p:txBody>
      </p:sp>
      <p:pic>
        <p:nvPicPr>
          <p:cNvPr id="6" name="Zástupný symbol pro obsah 5" descr="John_Kennedy,_Nikita_Khrushchev_19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4462474" cy="3464289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hrozba jaderného konfliktu</a:t>
            </a:r>
          </a:p>
          <a:p>
            <a:r>
              <a:rPr lang="cs-CZ" u="sng" dirty="0" smtClean="0"/>
              <a:t>1962 </a:t>
            </a:r>
            <a:r>
              <a:rPr lang="cs-CZ" u="sng" dirty="0" smtClean="0"/>
              <a:t>– Sovětský svaz rozmístil jaderné zbraně (rakety) na Kubě ( v těsné blízkosti USA)</a:t>
            </a:r>
            <a:endParaRPr lang="cs-CZ" u="sng" dirty="0" smtClean="0"/>
          </a:p>
          <a:p>
            <a:r>
              <a:rPr lang="cs-CZ" u="sng" dirty="0" smtClean="0"/>
              <a:t>USA – </a:t>
            </a:r>
            <a:r>
              <a:rPr lang="cs-CZ" u="sng" dirty="0" smtClean="0"/>
              <a:t>námořní blokáda Kuby </a:t>
            </a:r>
          </a:p>
          <a:p>
            <a:r>
              <a:rPr lang="cs-CZ" u="sng" dirty="0" smtClean="0"/>
              <a:t>Sovětský svaz a USA jsou na pokraji války</a:t>
            </a:r>
            <a:endParaRPr lang="cs-CZ" u="sng" dirty="0" smtClean="0"/>
          </a:p>
          <a:p>
            <a:r>
              <a:rPr lang="cs-CZ" u="sng" dirty="0" smtClean="0"/>
              <a:t>Nakonec dohoda </a:t>
            </a:r>
            <a:r>
              <a:rPr lang="cs-CZ" u="sng" dirty="0" smtClean="0"/>
              <a:t>– USA slib, že stáhnou rakety z Turecka</a:t>
            </a:r>
          </a:p>
          <a:p>
            <a:r>
              <a:rPr lang="cs-CZ" dirty="0" smtClean="0"/>
              <a:t>„</a:t>
            </a:r>
            <a:r>
              <a:rPr lang="cs-CZ" dirty="0" smtClean="0"/>
              <a:t>horká telefonická </a:t>
            </a:r>
            <a:r>
              <a:rPr lang="cs-CZ" dirty="0" smtClean="0"/>
              <a:t>linka“ mezi Kremlem a Bílým domem</a:t>
            </a:r>
          </a:p>
          <a:p>
            <a:r>
              <a:rPr lang="cs-CZ" b="1" u="sng" dirty="0" smtClean="0"/>
              <a:t>Sovětský vůdce N. Chruščov a americký prezident J. F. </a:t>
            </a:r>
            <a:r>
              <a:rPr lang="cs-CZ" b="1" u="sng" dirty="0" err="1" smtClean="0"/>
              <a:t>Kennedy</a:t>
            </a:r>
            <a:endParaRPr lang="cs-CZ" b="1" u="sng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3528" y="5157192"/>
            <a:ext cx="1364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21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Kosmická válka</a:t>
            </a:r>
            <a:endParaRPr lang="cs-CZ" dirty="0"/>
          </a:p>
        </p:txBody>
      </p:sp>
      <p:pic>
        <p:nvPicPr>
          <p:cNvPr id="4" name="Zástupný symbol pro obsah 3" descr="Aldrin_Apollo_11_origin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833664"/>
            <a:ext cx="3183744" cy="3024336"/>
          </a:xfrm>
        </p:spPr>
      </p:pic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první umělá družice – </a:t>
            </a:r>
            <a:r>
              <a:rPr lang="cs-CZ" b="1" dirty="0" smtClean="0"/>
              <a:t>Sputnik</a:t>
            </a:r>
            <a:r>
              <a:rPr lang="cs-CZ" dirty="0" smtClean="0"/>
              <a:t> – 1957</a:t>
            </a:r>
          </a:p>
          <a:p>
            <a:r>
              <a:rPr lang="cs-CZ" b="1" dirty="0" smtClean="0"/>
              <a:t>Lajka </a:t>
            </a:r>
            <a:r>
              <a:rPr lang="cs-CZ" dirty="0" smtClean="0"/>
              <a:t>– pes ve vesmíru, Sputnik 2 – 1958</a:t>
            </a:r>
          </a:p>
          <a:p>
            <a:r>
              <a:rPr lang="cs-CZ" b="1" dirty="0" smtClean="0"/>
              <a:t>J. S. </a:t>
            </a:r>
            <a:r>
              <a:rPr lang="cs-CZ" b="1" dirty="0" err="1" smtClean="0"/>
              <a:t>Gagarin</a:t>
            </a:r>
            <a:r>
              <a:rPr lang="cs-CZ" b="1" dirty="0" smtClean="0"/>
              <a:t> </a:t>
            </a:r>
            <a:r>
              <a:rPr lang="cs-CZ" dirty="0" smtClean="0"/>
              <a:t>jako první člověk – let do vesmíru 12. 4. 1961</a:t>
            </a:r>
          </a:p>
          <a:p>
            <a:r>
              <a:rPr lang="cs-CZ" b="1" dirty="0" smtClean="0"/>
              <a:t>Valentina </a:t>
            </a:r>
            <a:r>
              <a:rPr lang="cs-CZ" b="1" dirty="0" err="1" smtClean="0"/>
              <a:t>Těreškovová</a:t>
            </a:r>
            <a:r>
              <a:rPr lang="cs-CZ" b="1" dirty="0" smtClean="0"/>
              <a:t> </a:t>
            </a:r>
            <a:r>
              <a:rPr lang="cs-CZ" dirty="0" smtClean="0"/>
              <a:t>– první žena ve vesmíru, 1963</a:t>
            </a:r>
          </a:p>
          <a:p>
            <a:r>
              <a:rPr lang="cs-CZ" b="1" dirty="0" smtClean="0"/>
              <a:t>N. Armstrong a B. Aldrin </a:t>
            </a:r>
            <a:r>
              <a:rPr lang="cs-CZ" dirty="0" smtClean="0"/>
              <a:t>jako první lidé na Měsíci 21. 6. 1969, loď </a:t>
            </a:r>
            <a:r>
              <a:rPr lang="cs-CZ" b="1" dirty="0" smtClean="0"/>
              <a:t>Apollo 11</a:t>
            </a:r>
            <a:endParaRPr lang="cs-CZ" b="1" dirty="0"/>
          </a:p>
        </p:txBody>
      </p:sp>
      <p:pic>
        <p:nvPicPr>
          <p:cNvPr id="6" name="Obrázek 5" descr="Gagarin_in_Swed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411760" cy="357301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483768" y="328498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23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275856" y="6381328"/>
            <a:ext cx="100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24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 smtClean="0"/>
              <a:t>Brežněvova doktrína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Leonid </a:t>
            </a:r>
            <a:r>
              <a:rPr lang="cs-CZ" b="1" dirty="0" err="1" smtClean="0"/>
              <a:t>Iljič</a:t>
            </a:r>
            <a:r>
              <a:rPr lang="cs-CZ" b="1" dirty="0" smtClean="0"/>
              <a:t> Brežněv </a:t>
            </a:r>
            <a:r>
              <a:rPr lang="cs-CZ" dirty="0" smtClean="0"/>
              <a:t>– nástupce Chruščova v čele SSSR</a:t>
            </a:r>
          </a:p>
          <a:p>
            <a:r>
              <a:rPr lang="cs-CZ" dirty="0" smtClean="0"/>
              <a:t>Prosazoval právo SSSR intervenovat v jakékoliv zemi sovětského bloku, u které by hrozil odvrat od socialismu ke kapitalismu</a:t>
            </a:r>
            <a:endParaRPr lang="cs-CZ" dirty="0"/>
          </a:p>
        </p:txBody>
      </p:sp>
      <p:pic>
        <p:nvPicPr>
          <p:cNvPr id="10" name="Zástupný symbol pro obsah 9" descr="Brežněv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628800"/>
            <a:ext cx="4038600" cy="2741200"/>
          </a:xfrm>
        </p:spPr>
      </p:pic>
      <p:sp>
        <p:nvSpPr>
          <p:cNvPr id="6" name="TextovéPole 5"/>
          <p:cNvSpPr txBox="1"/>
          <p:nvPr/>
        </p:nvSpPr>
        <p:spPr>
          <a:xfrm>
            <a:off x="4788024" y="4437112"/>
            <a:ext cx="129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25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080436" y="4760277"/>
            <a:ext cx="2884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Sovětský vůdce Brežněv  a americký prezident </a:t>
            </a:r>
            <a:r>
              <a:rPr lang="cs-CZ" dirty="0" err="1" smtClean="0"/>
              <a:t>Nixon</a:t>
            </a:r>
            <a:r>
              <a:rPr lang="cs-CZ" dirty="0" smtClean="0"/>
              <a:t> při vzájemném rozhovoru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cs-CZ" dirty="0" smtClean="0"/>
              <a:t>Válka v Afghánistánu (</a:t>
            </a:r>
            <a:r>
              <a:rPr lang="cs-CZ" i="1" dirty="0" smtClean="0"/>
              <a:t>1979–1989)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cs-CZ" b="1" dirty="0" err="1" smtClean="0"/>
              <a:t>Mudžáhedínové</a:t>
            </a:r>
            <a:r>
              <a:rPr lang="cs-CZ" b="1" dirty="0" smtClean="0"/>
              <a:t> (afghánští muslimští povstalci) </a:t>
            </a:r>
            <a:r>
              <a:rPr lang="cs-CZ" dirty="0" smtClean="0"/>
              <a:t>– úsilí o svržení komunistů v Afghánistánu,  cvičeni agenty CIA (americká tajná služba) v Pákistánu a Číně; miliardy dolarů od USA, VB, Saudské Arábie ad.</a:t>
            </a:r>
          </a:p>
          <a:p>
            <a:r>
              <a:rPr lang="cs-CZ" i="1" dirty="0" smtClean="0"/>
              <a:t>důsledek konfliktu</a:t>
            </a:r>
            <a:r>
              <a:rPr lang="cs-CZ" dirty="0" smtClean="0"/>
              <a:t>:</a:t>
            </a:r>
          </a:p>
          <a:p>
            <a:pPr>
              <a:buNone/>
            </a:pPr>
            <a:r>
              <a:rPr lang="cs-CZ" b="1" dirty="0" smtClean="0"/>
              <a:t>Porážka Sovětského svazu</a:t>
            </a:r>
            <a:endParaRPr lang="cs-CZ" b="1" i="1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mudžáhi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7" y="4150722"/>
            <a:ext cx="3394645" cy="211253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716016" y="5445224"/>
            <a:ext cx="86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26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Reaganova doktrína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i="1" dirty="0" smtClean="0"/>
              <a:t>Ronald Reagan </a:t>
            </a:r>
            <a:r>
              <a:rPr lang="cs-CZ" i="1" dirty="0" smtClean="0"/>
              <a:t>– americký prezident</a:t>
            </a:r>
          </a:p>
          <a:p>
            <a:r>
              <a:rPr lang="cs-CZ" i="1" dirty="0" smtClean="0"/>
              <a:t>Tvrdil: komunismus je třeba zničit</a:t>
            </a:r>
          </a:p>
          <a:p>
            <a:r>
              <a:rPr lang="cs-CZ" b="1" dirty="0" smtClean="0"/>
              <a:t>podpora</a:t>
            </a:r>
            <a:r>
              <a:rPr lang="cs-CZ" dirty="0" smtClean="0"/>
              <a:t> jakéhokoli odporu proti komunistům – i teroristů a diktátorů</a:t>
            </a:r>
            <a:endParaRPr lang="cs-CZ" dirty="0"/>
          </a:p>
        </p:txBody>
      </p:sp>
      <p:pic>
        <p:nvPicPr>
          <p:cNvPr id="6" name="Zástupný symbol pro obsah 5" descr="reaga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268760"/>
            <a:ext cx="3761600" cy="4703962"/>
          </a:xfrm>
        </p:spPr>
      </p:pic>
      <p:sp>
        <p:nvSpPr>
          <p:cNvPr id="8" name="TextovéPole 7"/>
          <p:cNvSpPr txBox="1"/>
          <p:nvPr/>
        </p:nvSpPr>
        <p:spPr>
          <a:xfrm>
            <a:off x="4716016" y="5949280"/>
            <a:ext cx="114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27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Perestrojka a glasnosť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 smtClean="0"/>
              <a:t>Michail Gorbačov </a:t>
            </a:r>
            <a:r>
              <a:rPr lang="cs-CZ" dirty="0" smtClean="0"/>
              <a:t>– sovětský vůdce od r. 1985</a:t>
            </a:r>
          </a:p>
          <a:p>
            <a:r>
              <a:rPr lang="cs-CZ" i="1" dirty="0" smtClean="0"/>
              <a:t>PERESTROJKA:</a:t>
            </a:r>
          </a:p>
          <a:p>
            <a:r>
              <a:rPr lang="cs-CZ" dirty="0" smtClean="0"/>
              <a:t>ekonomické reformy – soukromé podnikání </a:t>
            </a:r>
            <a:br>
              <a:rPr lang="cs-CZ" dirty="0" smtClean="0"/>
            </a:br>
            <a:r>
              <a:rPr lang="cs-CZ" dirty="0" smtClean="0"/>
              <a:t>a zakládání podniků se zahraniční účastí, kontakty se západním světem, hl. s USA</a:t>
            </a:r>
          </a:p>
          <a:p>
            <a:r>
              <a:rPr lang="cs-CZ" i="1" dirty="0" smtClean="0"/>
              <a:t>GLASTNOSŤ:</a:t>
            </a:r>
          </a:p>
          <a:p>
            <a:r>
              <a:rPr lang="cs-CZ" dirty="0" smtClean="0"/>
              <a:t>zvýšena svoboda tisku, transparentnost státních institucí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Uvolňování vztahů mezi V. a Z.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dirty="0" smtClean="0"/>
              <a:t>Bílý dům, 1987</a:t>
            </a:r>
            <a:endParaRPr lang="cs-CZ" b="0" dirty="0"/>
          </a:p>
        </p:txBody>
      </p:sp>
      <p:pic>
        <p:nvPicPr>
          <p:cNvPr id="4" name="Zástupný symbol pro obsah 3" descr="Reagan_and_Gorbachev_sign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06483"/>
            <a:ext cx="4040188" cy="2688072"/>
          </a:xfrm>
        </p:spPr>
      </p:pic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b="1" dirty="0" smtClean="0"/>
          </a:p>
          <a:p>
            <a:r>
              <a:rPr lang="cs-CZ" b="1" dirty="0" smtClean="0"/>
              <a:t>R. Reagan a M. </a:t>
            </a:r>
            <a:r>
              <a:rPr lang="cs-CZ" b="1" dirty="0" err="1" smtClean="0"/>
              <a:t>Gorbačov</a:t>
            </a:r>
            <a:endParaRPr lang="cs-CZ" b="1" dirty="0" smtClean="0"/>
          </a:p>
          <a:p>
            <a:endParaRPr lang="cs-CZ" dirty="0" smtClean="0"/>
          </a:p>
          <a:p>
            <a:r>
              <a:rPr lang="cs-CZ" dirty="0" smtClean="0"/>
              <a:t>podepisují Smlouvu </a:t>
            </a:r>
            <a:br>
              <a:rPr lang="cs-CZ" dirty="0" smtClean="0"/>
            </a:br>
            <a:r>
              <a:rPr lang="cs-CZ" dirty="0" smtClean="0"/>
              <a:t>o likvidaci raket krátkého </a:t>
            </a:r>
            <a:br>
              <a:rPr lang="cs-CZ" dirty="0" smtClean="0"/>
            </a:br>
            <a:r>
              <a:rPr lang="cs-CZ" dirty="0" smtClean="0"/>
              <a:t>a středního doletu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39552" y="5589240"/>
            <a:ext cx="100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29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Sovětská vojska odcházejí</a:t>
            </a:r>
            <a:br>
              <a:rPr lang="cs-CZ" dirty="0" smtClean="0"/>
            </a:br>
            <a:r>
              <a:rPr lang="cs-CZ" dirty="0" smtClean="0"/>
              <a:t> z Afghánistánu, 1988</a:t>
            </a:r>
            <a:endParaRPr lang="cs-CZ" dirty="0"/>
          </a:p>
        </p:txBody>
      </p:sp>
      <p:pic>
        <p:nvPicPr>
          <p:cNvPr id="10" name="Zástupný symbol pro obsah 9" descr="afgánistá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8250" y="1643856"/>
            <a:ext cx="6667500" cy="4438650"/>
          </a:xfrm>
        </p:spPr>
      </p:pic>
      <p:sp>
        <p:nvSpPr>
          <p:cNvPr id="5" name="TextovéPole 4"/>
          <p:cNvSpPr txBox="1"/>
          <p:nvPr/>
        </p:nvSpPr>
        <p:spPr>
          <a:xfrm>
            <a:off x="1259632" y="6237312"/>
            <a:ext cx="143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Pád Berlínské zdi, 1989</a:t>
            </a:r>
            <a:endParaRPr lang="cs-CZ" dirty="0"/>
          </a:p>
        </p:txBody>
      </p:sp>
      <p:pic>
        <p:nvPicPr>
          <p:cNvPr id="4" name="Zástupný symbol pro obsah 3" descr="Pád Berlínské zd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1833"/>
            <a:ext cx="4038600" cy="3042697"/>
          </a:xfrm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11. 11. otevřeny hranice mezi V. a Z. Berlínem</a:t>
            </a:r>
          </a:p>
          <a:p>
            <a:endParaRPr lang="cs-CZ" dirty="0" smtClean="0"/>
          </a:p>
          <a:p>
            <a:r>
              <a:rPr lang="cs-CZ" dirty="0" smtClean="0"/>
              <a:t>1990 </a:t>
            </a:r>
            <a:r>
              <a:rPr lang="cs-CZ" dirty="0" err="1" smtClean="0"/>
              <a:t>Gorbačov</a:t>
            </a:r>
            <a:r>
              <a:rPr lang="cs-CZ" dirty="0" smtClean="0"/>
              <a:t> oficiálně schválil obnovu jednotného Berlína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068216" y="6533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7544" y="5517232"/>
            <a:ext cx="1076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31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 smtClean="0"/>
              <a:t>3. prosince 1989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dirty="0" smtClean="0"/>
              <a:t>M. </a:t>
            </a:r>
            <a:r>
              <a:rPr lang="cs-CZ" b="1" dirty="0" err="1" smtClean="0"/>
              <a:t>Gorbačov</a:t>
            </a:r>
            <a:r>
              <a:rPr lang="cs-CZ" b="1" dirty="0" smtClean="0"/>
              <a:t> </a:t>
            </a:r>
            <a:r>
              <a:rPr lang="cs-CZ" dirty="0" smtClean="0"/>
              <a:t>a nový americký prezident </a:t>
            </a:r>
            <a:r>
              <a:rPr lang="cs-CZ" b="1" dirty="0" err="1" smtClean="0"/>
              <a:t>George</a:t>
            </a:r>
            <a:r>
              <a:rPr lang="cs-CZ" b="1" dirty="0" smtClean="0"/>
              <a:t> H. W. Bush </a:t>
            </a:r>
            <a:r>
              <a:rPr lang="cs-CZ" dirty="0" smtClean="0"/>
              <a:t>oznámili konec studené války</a:t>
            </a:r>
          </a:p>
        </p:txBody>
      </p:sp>
      <p:pic>
        <p:nvPicPr>
          <p:cNvPr id="5" name="Zástupný symbol pro obsah 4" descr="bus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06753" y="1600200"/>
            <a:ext cx="3921494" cy="4525963"/>
          </a:xfrm>
        </p:spPr>
      </p:pic>
      <p:sp>
        <p:nvSpPr>
          <p:cNvPr id="7" name="TextovéPole 6"/>
          <p:cNvSpPr txBox="1"/>
          <p:nvPr/>
        </p:nvSpPr>
        <p:spPr>
          <a:xfrm>
            <a:off x="3635896" y="57332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Tru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1782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868144" y="260648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2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868144" y="170080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Harry</a:t>
            </a:r>
            <a:r>
              <a:rPr lang="cs-CZ" dirty="0" smtClean="0"/>
              <a:t> </a:t>
            </a:r>
            <a:r>
              <a:rPr lang="cs-CZ" dirty="0" err="1" smtClean="0"/>
              <a:t>Trumann</a:t>
            </a:r>
            <a:r>
              <a:rPr lang="cs-CZ" dirty="0" smtClean="0"/>
              <a:t> – prezident USA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dirty="0" smtClean="0"/>
              <a:t>KUKLÍK, Jan a Jan KUKLÍK. </a:t>
            </a:r>
            <a:r>
              <a:rPr lang="cs-CZ" i="1" dirty="0" smtClean="0"/>
              <a:t>Dějepis pro gymnázia a střední školy</a:t>
            </a:r>
            <a:r>
              <a:rPr lang="cs-CZ" dirty="0" smtClean="0"/>
              <a:t>. 1. </a:t>
            </a:r>
            <a:r>
              <a:rPr lang="cs-CZ" dirty="0" err="1" smtClean="0"/>
              <a:t>vyd</a:t>
            </a:r>
            <a:r>
              <a:rPr lang="cs-CZ" dirty="0" smtClean="0"/>
              <a:t>. Praha: SPN – pedagogické nakladatelství, c2002, 215 s. ISBN 80-723-5175-3. </a:t>
            </a:r>
          </a:p>
          <a:p>
            <a:pPr>
              <a:buNone/>
            </a:pPr>
            <a:r>
              <a:rPr lang="cs-CZ" dirty="0" smtClean="0"/>
              <a:t>KUKLÍK, Jan a Jan KUKLÍK. </a:t>
            </a:r>
            <a:r>
              <a:rPr lang="cs-CZ" i="1" dirty="0" smtClean="0"/>
              <a:t>Dějiny 20. století: učebnice pro střední školy</a:t>
            </a:r>
            <a:r>
              <a:rPr lang="cs-CZ" dirty="0" smtClean="0"/>
              <a:t>. 1. </a:t>
            </a:r>
            <a:r>
              <a:rPr lang="cs-CZ" dirty="0" err="1" smtClean="0"/>
              <a:t>vyd</a:t>
            </a:r>
            <a:r>
              <a:rPr lang="cs-CZ" dirty="0" smtClean="0"/>
              <a:t>. Praha: Práce, 1995, 191 s. ISBN 80-208-0367-X. </a:t>
            </a:r>
          </a:p>
          <a:p>
            <a:pPr>
              <a:buNone/>
            </a:pPr>
            <a:r>
              <a:rPr lang="cs-CZ" dirty="0" smtClean="0"/>
              <a:t>NÁLEVKA, Vladimír. </a:t>
            </a:r>
            <a:r>
              <a:rPr lang="cs-CZ" i="1" dirty="0" smtClean="0"/>
              <a:t>Kapitoly z dějin studené války</a:t>
            </a:r>
            <a:r>
              <a:rPr lang="cs-CZ" dirty="0" smtClean="0"/>
              <a:t>. Praha: Institut pro středoevropskou kulturu a politiku, 1997, 146 s. ISBN 80-861-3000-2.</a:t>
            </a:r>
          </a:p>
          <a:p>
            <a:pPr>
              <a:buNone/>
            </a:pPr>
            <a:r>
              <a:rPr lang="cs-CZ" dirty="0" smtClean="0"/>
              <a:t>NÁLEVKA, Vladimír.</a:t>
            </a:r>
            <a:r>
              <a:rPr lang="cs-CZ" dirty="0"/>
              <a:t> </a:t>
            </a:r>
            <a:r>
              <a:rPr lang="cs-CZ" i="1" dirty="0" smtClean="0"/>
              <a:t>Světová politika ve 20. století</a:t>
            </a:r>
            <a:r>
              <a:rPr lang="cs-CZ" dirty="0" smtClean="0"/>
              <a:t>. </a:t>
            </a:r>
            <a:r>
              <a:rPr lang="cs-CZ" dirty="0" err="1" smtClean="0"/>
              <a:t>Vyd</a:t>
            </a:r>
            <a:r>
              <a:rPr lang="cs-CZ" dirty="0" smtClean="0"/>
              <a:t>. 1. Praha: Aleš Skřivan ml., 2000, 287 s. ISBN 80-902-2616-7.</a:t>
            </a:r>
          </a:p>
          <a:p>
            <a:pPr>
              <a:buNone/>
            </a:pPr>
            <a:r>
              <a:rPr lang="cs-CZ" dirty="0" err="1" smtClean="0"/>
              <a:t>Sovadina</a:t>
            </a:r>
            <a:r>
              <a:rPr lang="cs-CZ" dirty="0" smtClean="0"/>
              <a:t>, J. Počátky studené války (1945–1950) [online]. 4.5.2010, [2013–07-02]. Dostupné z: </a:t>
            </a: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moderni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dejiny.cz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clanek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pocatky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studene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valky</a:t>
            </a:r>
            <a:r>
              <a:rPr lang="cs-CZ" dirty="0" smtClean="0">
                <a:hlinkClick r:id="rId2"/>
              </a:rPr>
              <a:t>-1945-1950/</a:t>
            </a:r>
            <a:endParaRPr lang="cs-CZ" dirty="0" smtClean="0"/>
          </a:p>
          <a:p>
            <a:pPr>
              <a:buNone/>
            </a:pPr>
            <a:r>
              <a:rPr lang="cs-CZ" dirty="0" err="1" smtClean="0"/>
              <a:t>Šimoňák</a:t>
            </a:r>
            <a:r>
              <a:rPr lang="cs-CZ" dirty="0" smtClean="0"/>
              <a:t>, M. Fenomén berlínské zdi a vnitroněmecké hranice [online]. 4.6.2012, [2013–07-02]. Dostupné z: </a:t>
            </a:r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moderni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dejiny.cz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clanek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fenomen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berlinske</a:t>
            </a:r>
            <a:r>
              <a:rPr lang="cs-CZ" dirty="0" smtClean="0">
                <a:hlinkClick r:id="rId3"/>
              </a:rPr>
              <a:t>-zdi-a-</a:t>
            </a:r>
            <a:r>
              <a:rPr lang="cs-CZ" dirty="0" err="1" smtClean="0">
                <a:hlinkClick r:id="rId3"/>
              </a:rPr>
              <a:t>vnitronemecke</a:t>
            </a:r>
            <a:r>
              <a:rPr lang="cs-CZ" dirty="0" smtClean="0">
                <a:hlinkClick r:id="rId3"/>
              </a:rPr>
              <a:t>-hranice/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VÁLKOVÁ, Veronika a Jan KUKLÍK. </a:t>
            </a:r>
            <a:r>
              <a:rPr lang="cs-CZ" i="1" dirty="0" smtClean="0"/>
              <a:t>Dějepis 9 pro základní školy: nejnovější dějiny</a:t>
            </a:r>
            <a:r>
              <a:rPr lang="cs-CZ" dirty="0" smtClean="0"/>
              <a:t>. 1. </a:t>
            </a:r>
            <a:r>
              <a:rPr lang="cs-CZ" dirty="0" err="1" smtClean="0"/>
              <a:t>vyd</a:t>
            </a:r>
            <a:r>
              <a:rPr lang="cs-CZ" dirty="0" smtClean="0"/>
              <a:t>. Praha: SPN – pedagogické nakladatelství, 2009, 159 s. ISBN 978-807-2354-283. </a:t>
            </a:r>
          </a:p>
          <a:p>
            <a:pPr>
              <a:buNone/>
            </a:pPr>
            <a:r>
              <a:rPr lang="cs-CZ" dirty="0" smtClean="0">
                <a:hlinkClick r:id="rId4"/>
              </a:rPr>
              <a:t>www.</a:t>
            </a:r>
            <a:r>
              <a:rPr lang="cs-CZ" dirty="0" err="1" smtClean="0">
                <a:hlinkClick r:id="rId4"/>
              </a:rPr>
              <a:t>valka.cz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5"/>
              </a:rPr>
              <a:t>www.</a:t>
            </a:r>
            <a:r>
              <a:rPr lang="cs-CZ" dirty="0" err="1" smtClean="0">
                <a:hlinkClick r:id="rId5"/>
              </a:rPr>
              <a:t>wikipedia.com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Obrázky: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cs-CZ" sz="1600" dirty="0" smtClean="0"/>
              <a:t>Obr. 1: </a:t>
            </a:r>
            <a:r>
              <a:rPr lang="cs-CZ" sz="1600" dirty="0" err="1" smtClean="0"/>
              <a:t>Unknown</a:t>
            </a:r>
            <a:r>
              <a:rPr lang="cs-CZ" sz="1600" dirty="0" smtClean="0"/>
              <a:t>. </a:t>
            </a:r>
            <a:r>
              <a:rPr lang="cs-CZ" sz="1600" dirty="0" smtClean="0">
                <a:solidFill>
                  <a:srgbClr val="000000"/>
                </a:solidFill>
              </a:rPr>
              <a:t>[cit. 2013-07-02]. Dostupné pod licencí Public </a:t>
            </a:r>
            <a:r>
              <a:rPr lang="cs-CZ" sz="1600" dirty="0" err="1" smtClean="0">
                <a:solidFill>
                  <a:srgbClr val="000000"/>
                </a:solidFill>
              </a:rPr>
              <a:t>domain</a:t>
            </a:r>
            <a:r>
              <a:rPr lang="cs-CZ" sz="1600" dirty="0" smtClean="0">
                <a:solidFill>
                  <a:srgbClr val="000000"/>
                </a:solidFill>
              </a:rPr>
              <a:t> na WWW: &lt;</a:t>
            </a:r>
            <a:r>
              <a:rPr lang="cs-CZ" sz="1600" dirty="0" smtClean="0">
                <a:hlinkClick r:id="rId2"/>
              </a:rPr>
              <a:t>http://cs.wikipedia.org/wiki/Soubor:Josip_Broz_Tito_Biha%C4%87_1942.jpg</a:t>
            </a:r>
            <a:r>
              <a:rPr lang="cs-CZ" sz="1600" dirty="0">
                <a:solidFill>
                  <a:srgbClr val="000000"/>
                </a:solidFill>
              </a:rPr>
              <a:t>&gt;</a:t>
            </a:r>
            <a:endParaRPr lang="cs-CZ" sz="1600" dirty="0" smtClean="0"/>
          </a:p>
          <a:p>
            <a:pPr>
              <a:buNone/>
            </a:pPr>
            <a:r>
              <a:rPr lang="cs-CZ" sz="1600" dirty="0" smtClean="0"/>
              <a:t>Obr. 2: Greta </a:t>
            </a:r>
            <a:r>
              <a:rPr lang="cs-CZ" sz="1600" dirty="0" err="1" smtClean="0"/>
              <a:t>Kempton</a:t>
            </a:r>
            <a:r>
              <a:rPr lang="cs-CZ" sz="1600" dirty="0" smtClean="0"/>
              <a:t>. </a:t>
            </a:r>
            <a:r>
              <a:rPr lang="cs-CZ" sz="1600" dirty="0" smtClean="0">
                <a:solidFill>
                  <a:srgbClr val="000000"/>
                </a:solidFill>
              </a:rPr>
              <a:t>[cit. 2013-07-02]. Dostupné pod licencí Public </a:t>
            </a:r>
            <a:r>
              <a:rPr lang="cs-CZ" sz="1600" dirty="0" err="1" smtClean="0">
                <a:solidFill>
                  <a:srgbClr val="000000"/>
                </a:solidFill>
              </a:rPr>
              <a:t>domain</a:t>
            </a:r>
            <a:r>
              <a:rPr lang="cs-CZ" sz="1600" dirty="0" smtClean="0">
                <a:solidFill>
                  <a:srgbClr val="000000"/>
                </a:solidFill>
              </a:rPr>
              <a:t> na WWW: </a:t>
            </a:r>
            <a:r>
              <a:rPr lang="cs-CZ" sz="1600" dirty="0" smtClean="0"/>
              <a:t> </a:t>
            </a:r>
            <a:r>
              <a:rPr lang="cs-CZ" sz="1600" dirty="0">
                <a:solidFill>
                  <a:srgbClr val="000000"/>
                </a:solidFill>
              </a:rPr>
              <a:t>&lt;</a:t>
            </a:r>
            <a:r>
              <a:rPr lang="cs-CZ" sz="1600" dirty="0" smtClean="0">
                <a:hlinkClick r:id="rId3"/>
              </a:rPr>
              <a:t>http://cs.wikipedia.org/wiki/</a:t>
            </a:r>
            <a:r>
              <a:rPr lang="cs-CZ" sz="1600" dirty="0" err="1" smtClean="0">
                <a:hlinkClick r:id="rId3"/>
              </a:rPr>
              <a:t>Soubor:HarryTruman.jpg</a:t>
            </a:r>
            <a:r>
              <a:rPr lang="cs-CZ" sz="1600" dirty="0">
                <a:solidFill>
                  <a:srgbClr val="000000"/>
                </a:solidFill>
              </a:rPr>
              <a:t>&gt;</a:t>
            </a:r>
            <a:endParaRPr lang="cs-CZ" sz="1600" dirty="0" smtClean="0"/>
          </a:p>
          <a:p>
            <a:pPr>
              <a:buNone/>
            </a:pPr>
            <a:r>
              <a:rPr lang="cs-CZ" sz="1600" dirty="0" smtClean="0"/>
              <a:t>Obr. 3: </a:t>
            </a:r>
            <a:r>
              <a:rPr lang="cs-CZ" sz="1600" dirty="0" err="1" smtClean="0"/>
              <a:t>British</a:t>
            </a:r>
            <a:r>
              <a:rPr lang="cs-CZ" sz="1600" dirty="0" smtClean="0"/>
              <a:t> </a:t>
            </a:r>
            <a:r>
              <a:rPr lang="cs-CZ" sz="1600" dirty="0" err="1" smtClean="0"/>
              <a:t>Government</a:t>
            </a:r>
            <a:r>
              <a:rPr lang="cs-CZ" sz="1600" dirty="0" smtClean="0"/>
              <a:t>. </a:t>
            </a:r>
            <a:r>
              <a:rPr lang="cs-CZ" sz="1600" dirty="0" smtClean="0">
                <a:solidFill>
                  <a:srgbClr val="000000"/>
                </a:solidFill>
              </a:rPr>
              <a:t>[cit. 2013-07-02]. Dostupné pod licencí Public </a:t>
            </a:r>
            <a:r>
              <a:rPr lang="cs-CZ" sz="1600" dirty="0" err="1" smtClean="0">
                <a:solidFill>
                  <a:srgbClr val="000000"/>
                </a:solidFill>
              </a:rPr>
              <a:t>domain</a:t>
            </a:r>
            <a:r>
              <a:rPr lang="cs-CZ" sz="1600" dirty="0" smtClean="0">
                <a:solidFill>
                  <a:srgbClr val="000000"/>
                </a:solidFill>
              </a:rPr>
              <a:t> na WWW: </a:t>
            </a:r>
            <a:r>
              <a:rPr lang="cs-CZ" sz="1600" dirty="0" smtClean="0"/>
              <a:t> </a:t>
            </a:r>
            <a:r>
              <a:rPr lang="cs-CZ" sz="1600" dirty="0">
                <a:solidFill>
                  <a:srgbClr val="000000"/>
                </a:solidFill>
              </a:rPr>
              <a:t>&lt;</a:t>
            </a:r>
            <a:r>
              <a:rPr lang="cs-CZ" sz="1600" dirty="0" smtClean="0">
                <a:hlinkClick r:id="rId4"/>
              </a:rPr>
              <a:t>http://cs.wikipedia.org/wiki/Soubor:Churchill_portrait_NYP_45063.jpg</a:t>
            </a:r>
            <a:r>
              <a:rPr lang="cs-CZ" sz="1600" dirty="0">
                <a:solidFill>
                  <a:srgbClr val="000000"/>
                </a:solidFill>
              </a:rPr>
              <a:t>&gt;</a:t>
            </a:r>
            <a:endParaRPr lang="cs-CZ" sz="1600" dirty="0" smtClean="0"/>
          </a:p>
          <a:p>
            <a:pPr>
              <a:buNone/>
            </a:pPr>
            <a:r>
              <a:rPr lang="cs-CZ" sz="1600" dirty="0" smtClean="0"/>
              <a:t>Obr. 4: </a:t>
            </a:r>
            <a:r>
              <a:rPr lang="cs-CZ" sz="1600" dirty="0" err="1" smtClean="0"/>
              <a:t>Unknown</a:t>
            </a:r>
            <a:r>
              <a:rPr lang="cs-CZ" sz="1600" dirty="0" smtClean="0"/>
              <a:t>. </a:t>
            </a:r>
            <a:r>
              <a:rPr lang="cs-CZ" sz="1600" dirty="0" smtClean="0">
                <a:solidFill>
                  <a:srgbClr val="000000"/>
                </a:solidFill>
              </a:rPr>
              <a:t>[cit. 2013-07-02]. Dostupné pod licencí Public </a:t>
            </a:r>
            <a:r>
              <a:rPr lang="cs-CZ" sz="1600" dirty="0" err="1" smtClean="0">
                <a:solidFill>
                  <a:srgbClr val="000000"/>
                </a:solidFill>
              </a:rPr>
              <a:t>domain</a:t>
            </a:r>
            <a:r>
              <a:rPr lang="cs-CZ" sz="1600" dirty="0" smtClean="0">
                <a:solidFill>
                  <a:srgbClr val="000000"/>
                </a:solidFill>
              </a:rPr>
              <a:t> na WWW:</a:t>
            </a:r>
            <a:r>
              <a:rPr lang="cs-CZ" sz="1600" dirty="0" smtClean="0"/>
              <a:t> </a:t>
            </a:r>
            <a:r>
              <a:rPr lang="cs-CZ" sz="1600" dirty="0">
                <a:solidFill>
                  <a:srgbClr val="000000"/>
                </a:solidFill>
              </a:rPr>
              <a:t>&lt;</a:t>
            </a:r>
            <a:r>
              <a:rPr lang="cs-CZ" sz="1600" dirty="0" smtClean="0">
                <a:hlinkClick r:id="rId5"/>
              </a:rPr>
              <a:t>http://cs.wikipedia.org/wiki/Soubor:Stalin_lg_zlx1.jpg</a:t>
            </a:r>
            <a:r>
              <a:rPr lang="cs-CZ" sz="1600" dirty="0">
                <a:solidFill>
                  <a:srgbClr val="000000"/>
                </a:solidFill>
              </a:rPr>
              <a:t>&gt;</a:t>
            </a:r>
            <a:endParaRPr lang="cs-CZ" sz="1600" dirty="0" smtClean="0"/>
          </a:p>
          <a:p>
            <a:pPr>
              <a:buNone/>
            </a:pPr>
            <a:r>
              <a:rPr lang="cs-CZ" sz="1600" dirty="0" smtClean="0"/>
              <a:t>Obr. 5: </a:t>
            </a:r>
            <a:r>
              <a:rPr lang="cs-CZ" sz="1600" dirty="0" err="1" smtClean="0"/>
              <a:t>WikedKentaur</a:t>
            </a:r>
            <a:r>
              <a:rPr lang="cs-CZ" sz="1600" dirty="0" smtClean="0"/>
              <a:t>. </a:t>
            </a:r>
            <a:r>
              <a:rPr lang="cs-CZ" sz="1600" dirty="0" smtClean="0">
                <a:solidFill>
                  <a:srgbClr val="000000"/>
                </a:solidFill>
              </a:rPr>
              <a:t>[cit. 2013-07-02]. Dostupné pod licencí Public </a:t>
            </a:r>
            <a:r>
              <a:rPr lang="cs-CZ" sz="1600" dirty="0" err="1" smtClean="0">
                <a:solidFill>
                  <a:srgbClr val="000000"/>
                </a:solidFill>
              </a:rPr>
              <a:t>domain</a:t>
            </a:r>
            <a:r>
              <a:rPr lang="cs-CZ" sz="1600" dirty="0" smtClean="0">
                <a:solidFill>
                  <a:srgbClr val="000000"/>
                </a:solidFill>
              </a:rPr>
              <a:t> na WWW: </a:t>
            </a:r>
            <a:r>
              <a:rPr lang="cs-CZ" sz="1600" dirty="0" smtClean="0"/>
              <a:t> </a:t>
            </a:r>
            <a:r>
              <a:rPr lang="cs-CZ" sz="1600" dirty="0">
                <a:solidFill>
                  <a:srgbClr val="000000"/>
                </a:solidFill>
              </a:rPr>
              <a:t>&lt;</a:t>
            </a:r>
            <a:r>
              <a:rPr lang="cs-CZ" sz="1600" dirty="0" smtClean="0">
                <a:hlinkClick r:id="rId6"/>
              </a:rPr>
              <a:t>http://commons.wikimedia.org/wiki/File:Potsdam_conference_1945-6.jpg</a:t>
            </a:r>
            <a:r>
              <a:rPr lang="cs-CZ" sz="1600" dirty="0">
                <a:solidFill>
                  <a:srgbClr val="000000"/>
                </a:solidFill>
              </a:rPr>
              <a:t>&gt;</a:t>
            </a:r>
            <a:endParaRPr lang="cs-CZ" sz="1600" dirty="0" smtClean="0"/>
          </a:p>
          <a:p>
            <a:pPr>
              <a:buNone/>
            </a:pPr>
            <a:r>
              <a:rPr lang="cs-CZ" sz="1600" dirty="0" smtClean="0"/>
              <a:t>Obr. 6: </a:t>
            </a:r>
            <a:r>
              <a:rPr lang="cs-CZ" sz="1600" dirty="0" err="1" smtClean="0"/>
              <a:t>Mosedschurte</a:t>
            </a:r>
            <a:r>
              <a:rPr lang="cs-CZ" sz="1600" dirty="0" smtClean="0"/>
              <a:t>. </a:t>
            </a:r>
            <a:r>
              <a:rPr lang="cs-CZ" sz="1600" dirty="0" smtClean="0">
                <a:solidFill>
                  <a:srgbClr val="000000"/>
                </a:solidFill>
              </a:rPr>
              <a:t>[cit. 2013-07-02]. Dostupné pod licencí </a:t>
            </a:r>
            <a:r>
              <a:rPr lang="cs-CZ" sz="1600" dirty="0" err="1" smtClean="0">
                <a:solidFill>
                  <a:srgbClr val="000000"/>
                </a:solidFill>
              </a:rPr>
              <a:t>Creative</a:t>
            </a: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</a:rPr>
              <a:t>Commons</a:t>
            </a:r>
            <a:r>
              <a:rPr lang="cs-CZ" sz="1600" dirty="0" smtClean="0">
                <a:solidFill>
                  <a:srgbClr val="000000"/>
                </a:solidFill>
              </a:rPr>
              <a:t> na WWW: </a:t>
            </a:r>
            <a:r>
              <a:rPr lang="cs-CZ" sz="1600" dirty="0" smtClean="0"/>
              <a:t> </a:t>
            </a:r>
            <a:r>
              <a:rPr lang="cs-CZ" sz="1600" dirty="0">
                <a:solidFill>
                  <a:srgbClr val="000000"/>
                </a:solidFill>
              </a:rPr>
              <a:t>&lt;</a:t>
            </a:r>
            <a:r>
              <a:rPr lang="cs-CZ" sz="1600" dirty="0" smtClean="0">
                <a:hlinkClick r:id="rId7"/>
              </a:rPr>
              <a:t>http://commons.wikimedia.org/wiki/File:EasternBloc_BorderChange38-48.svg</a:t>
            </a:r>
            <a:r>
              <a:rPr lang="cs-CZ" sz="1600" dirty="0">
                <a:solidFill>
                  <a:srgbClr val="000000"/>
                </a:solidFill>
              </a:rPr>
              <a:t>&gt;</a:t>
            </a:r>
            <a:endParaRPr lang="cs-CZ" sz="1600" dirty="0" smtClean="0"/>
          </a:p>
          <a:p>
            <a:pPr>
              <a:buNone/>
            </a:pPr>
            <a:r>
              <a:rPr lang="cs-CZ" sz="1600" dirty="0" smtClean="0"/>
              <a:t>Obr. 7: San Jose. </a:t>
            </a:r>
            <a:r>
              <a:rPr lang="cs-CZ" sz="1600" dirty="0" smtClean="0">
                <a:solidFill>
                  <a:srgbClr val="000000"/>
                </a:solidFill>
              </a:rPr>
              <a:t>[cit. 2013-07-02]. Dostupné pod licencí </a:t>
            </a:r>
            <a:r>
              <a:rPr lang="cs-CZ" sz="1600" dirty="0" err="1" smtClean="0">
                <a:solidFill>
                  <a:srgbClr val="000000"/>
                </a:solidFill>
              </a:rPr>
              <a:t>Creative</a:t>
            </a: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</a:rPr>
              <a:t>Commons</a:t>
            </a:r>
            <a:r>
              <a:rPr lang="cs-CZ" sz="1600" dirty="0" smtClean="0">
                <a:solidFill>
                  <a:srgbClr val="000000"/>
                </a:solidFill>
              </a:rPr>
              <a:t> na WWW: </a:t>
            </a:r>
            <a:r>
              <a:rPr lang="cs-CZ" sz="1600" dirty="0" smtClean="0"/>
              <a:t>  </a:t>
            </a:r>
            <a:r>
              <a:rPr lang="cs-CZ" sz="1600" dirty="0">
                <a:solidFill>
                  <a:srgbClr val="000000"/>
                </a:solidFill>
              </a:rPr>
              <a:t>&lt;</a:t>
            </a:r>
            <a:r>
              <a:rPr lang="cs-CZ" sz="1600" dirty="0" smtClean="0">
                <a:hlinkClick r:id="rId8"/>
              </a:rPr>
              <a:t>http://commons.wikimedia.org/wiki/</a:t>
            </a:r>
            <a:r>
              <a:rPr lang="cs-CZ" sz="1600" dirty="0" err="1" smtClean="0">
                <a:hlinkClick r:id="rId8"/>
              </a:rPr>
              <a:t>File:Cold_war_europe_military_alliances_map_fr.png</a:t>
            </a:r>
            <a:r>
              <a:rPr lang="cs-CZ" sz="1600" dirty="0">
                <a:solidFill>
                  <a:srgbClr val="000000"/>
                </a:solidFill>
              </a:rPr>
              <a:t>&gt;</a:t>
            </a:r>
            <a:endParaRPr lang="cs-CZ" sz="1600" dirty="0" smtClean="0"/>
          </a:p>
          <a:p>
            <a:pPr>
              <a:buNone/>
            </a:pPr>
            <a:r>
              <a:rPr lang="cs-CZ" sz="1600" dirty="0" smtClean="0"/>
              <a:t>Obr. 8: US </a:t>
            </a:r>
            <a:r>
              <a:rPr lang="cs-CZ" sz="1600" dirty="0" err="1" smtClean="0"/>
              <a:t>Army</a:t>
            </a:r>
            <a:r>
              <a:rPr lang="cs-CZ" sz="1600" dirty="0" smtClean="0"/>
              <a:t>.</a:t>
            </a:r>
            <a:r>
              <a:rPr lang="cs-CZ" sz="1600" dirty="0" smtClean="0">
                <a:solidFill>
                  <a:srgbClr val="000000"/>
                </a:solidFill>
              </a:rPr>
              <a:t>[cit. 2013-07-02]. Dostupné pod licencí Public </a:t>
            </a:r>
            <a:r>
              <a:rPr lang="cs-CZ" sz="1600" dirty="0" err="1" smtClean="0">
                <a:solidFill>
                  <a:srgbClr val="000000"/>
                </a:solidFill>
              </a:rPr>
              <a:t>domain</a:t>
            </a:r>
            <a:r>
              <a:rPr lang="cs-CZ" sz="1600" dirty="0" smtClean="0">
                <a:solidFill>
                  <a:srgbClr val="000000"/>
                </a:solidFill>
              </a:rPr>
              <a:t> na WWW: </a:t>
            </a:r>
            <a:r>
              <a:rPr lang="cs-CZ" sz="1600" dirty="0">
                <a:solidFill>
                  <a:srgbClr val="000000"/>
                </a:solidFill>
              </a:rPr>
              <a:t>&lt;</a:t>
            </a:r>
            <a:r>
              <a:rPr lang="cs-CZ" sz="1600" dirty="0" smtClean="0">
                <a:hlinkClick r:id="rId9"/>
              </a:rPr>
              <a:t>http://commons.wikimedia.org/wiki/File:George_Catlett_Marshall,_general_of_the_US_army.jpg</a:t>
            </a:r>
            <a:r>
              <a:rPr lang="cs-CZ" sz="1600" dirty="0">
                <a:solidFill>
                  <a:srgbClr val="000000"/>
                </a:solidFill>
              </a:rPr>
              <a:t>&gt;</a:t>
            </a:r>
            <a:endParaRPr lang="cs-CZ" sz="1600" dirty="0" smtClean="0"/>
          </a:p>
          <a:p>
            <a:pPr>
              <a:buNone/>
            </a:pPr>
            <a:endParaRPr lang="cs-CZ" sz="16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cs-CZ" sz="6400" dirty="0" smtClean="0"/>
              <a:t>Obr. 9: Jaman99. </a:t>
            </a:r>
            <a:r>
              <a:rPr lang="cs-CZ" sz="6400" dirty="0" smtClean="0">
                <a:solidFill>
                  <a:srgbClr val="000000"/>
                </a:solidFill>
              </a:rPr>
              <a:t>[cit. 2013-07-02]. Dostupné pod licencí </a:t>
            </a:r>
            <a:r>
              <a:rPr lang="cs-CZ" sz="6400" dirty="0" err="1" smtClean="0">
                <a:solidFill>
                  <a:srgbClr val="000000"/>
                </a:solidFill>
              </a:rPr>
              <a:t>Creative</a:t>
            </a:r>
            <a:r>
              <a:rPr lang="cs-CZ" sz="6400" dirty="0" smtClean="0">
                <a:solidFill>
                  <a:srgbClr val="000000"/>
                </a:solidFill>
              </a:rPr>
              <a:t> </a:t>
            </a:r>
            <a:r>
              <a:rPr lang="cs-CZ" sz="6400" dirty="0" err="1" smtClean="0">
                <a:solidFill>
                  <a:srgbClr val="000000"/>
                </a:solidFill>
              </a:rPr>
              <a:t>Commons</a:t>
            </a:r>
            <a:r>
              <a:rPr lang="cs-CZ" sz="6400" dirty="0" smtClean="0">
                <a:solidFill>
                  <a:srgbClr val="000000"/>
                </a:solidFill>
              </a:rPr>
              <a:t> na WWW: </a:t>
            </a:r>
            <a:r>
              <a:rPr lang="cs-CZ" sz="6600" dirty="0">
                <a:solidFill>
                  <a:srgbClr val="000000"/>
                </a:solidFill>
              </a:rPr>
              <a:t>&lt;</a:t>
            </a:r>
            <a:r>
              <a:rPr lang="cs-CZ" sz="6400" dirty="0" smtClean="0">
                <a:hlinkClick r:id="rId2"/>
              </a:rPr>
              <a:t>http://commons.wikimedia.org/wiki/</a:t>
            </a:r>
            <a:r>
              <a:rPr lang="cs-CZ" sz="6400" dirty="0" err="1" smtClean="0">
                <a:hlinkClick r:id="rId2"/>
              </a:rPr>
              <a:t>File:Marshall_Plan.svg</a:t>
            </a:r>
            <a:r>
              <a:rPr lang="cs-CZ" sz="6600" dirty="0">
                <a:solidFill>
                  <a:srgbClr val="000000"/>
                </a:solidFill>
              </a:rPr>
              <a:t>&gt;</a:t>
            </a:r>
            <a:endParaRPr lang="cs-CZ" sz="6400" dirty="0" smtClean="0"/>
          </a:p>
          <a:p>
            <a:pPr>
              <a:buNone/>
            </a:pPr>
            <a:r>
              <a:rPr lang="cs-CZ" sz="6400" dirty="0" smtClean="0"/>
              <a:t>Obr. 10: 52Pickup. </a:t>
            </a:r>
            <a:r>
              <a:rPr lang="cs-CZ" sz="6400" dirty="0" smtClean="0">
                <a:solidFill>
                  <a:srgbClr val="000000"/>
                </a:solidFill>
              </a:rPr>
              <a:t>[cit. 2013-07-02]. Dostupné pod licencí </a:t>
            </a:r>
            <a:r>
              <a:rPr lang="cs-CZ" sz="6400" dirty="0" err="1" smtClean="0">
                <a:solidFill>
                  <a:srgbClr val="000000"/>
                </a:solidFill>
              </a:rPr>
              <a:t>Creative</a:t>
            </a:r>
            <a:r>
              <a:rPr lang="cs-CZ" sz="6400" dirty="0" smtClean="0">
                <a:solidFill>
                  <a:srgbClr val="000000"/>
                </a:solidFill>
              </a:rPr>
              <a:t> </a:t>
            </a:r>
            <a:r>
              <a:rPr lang="cs-CZ" sz="6400" dirty="0" err="1" smtClean="0">
                <a:solidFill>
                  <a:srgbClr val="000000"/>
                </a:solidFill>
              </a:rPr>
              <a:t>Commons</a:t>
            </a:r>
            <a:r>
              <a:rPr lang="cs-CZ" sz="6400" dirty="0" smtClean="0">
                <a:solidFill>
                  <a:srgbClr val="000000"/>
                </a:solidFill>
              </a:rPr>
              <a:t> na WWW: </a:t>
            </a:r>
            <a:r>
              <a:rPr lang="cs-CZ" sz="6400" dirty="0" smtClean="0"/>
              <a:t> </a:t>
            </a:r>
            <a:r>
              <a:rPr lang="cs-CZ" sz="6600" dirty="0">
                <a:solidFill>
                  <a:srgbClr val="000000"/>
                </a:solidFill>
              </a:rPr>
              <a:t>&lt;</a:t>
            </a:r>
            <a:r>
              <a:rPr lang="cs-CZ" sz="6400" dirty="0" smtClean="0">
                <a:hlinkClick r:id="rId3"/>
              </a:rPr>
              <a:t>http://commons.wikimedia.org/wiki/File:Map-Germany-1945.svg</a:t>
            </a:r>
            <a:r>
              <a:rPr lang="cs-CZ" sz="6600" dirty="0">
                <a:solidFill>
                  <a:srgbClr val="000000"/>
                </a:solidFill>
              </a:rPr>
              <a:t>&gt;</a:t>
            </a:r>
            <a:endParaRPr lang="cs-CZ" sz="6400" dirty="0" smtClean="0"/>
          </a:p>
          <a:p>
            <a:pPr>
              <a:buNone/>
            </a:pPr>
            <a:r>
              <a:rPr lang="cs-CZ" sz="6400" dirty="0" smtClean="0"/>
              <a:t>Obr. 11: U.S. Air </a:t>
            </a:r>
            <a:r>
              <a:rPr lang="cs-CZ" sz="6400" dirty="0" err="1" smtClean="0"/>
              <a:t>Force</a:t>
            </a:r>
            <a:r>
              <a:rPr lang="cs-CZ" sz="6400" dirty="0" smtClean="0"/>
              <a:t>. </a:t>
            </a:r>
            <a:r>
              <a:rPr lang="cs-CZ" sz="6400" dirty="0" smtClean="0">
                <a:solidFill>
                  <a:srgbClr val="000000"/>
                </a:solidFill>
              </a:rPr>
              <a:t>[cit. 2013-07-02]. Dostupné pod licencí Public </a:t>
            </a:r>
            <a:r>
              <a:rPr lang="cs-CZ" sz="6400" dirty="0" err="1" smtClean="0">
                <a:solidFill>
                  <a:srgbClr val="000000"/>
                </a:solidFill>
              </a:rPr>
              <a:t>domain</a:t>
            </a:r>
            <a:r>
              <a:rPr lang="cs-CZ" sz="6400" dirty="0" smtClean="0">
                <a:solidFill>
                  <a:srgbClr val="000000"/>
                </a:solidFill>
              </a:rPr>
              <a:t> na WWW: </a:t>
            </a:r>
            <a:r>
              <a:rPr lang="cs-CZ" sz="6400" dirty="0" smtClean="0"/>
              <a:t> </a:t>
            </a:r>
            <a:r>
              <a:rPr lang="cs-CZ" sz="6600" dirty="0">
                <a:solidFill>
                  <a:srgbClr val="000000"/>
                </a:solidFill>
              </a:rPr>
              <a:t>&lt;</a:t>
            </a:r>
            <a:r>
              <a:rPr lang="cs-CZ" sz="6400" dirty="0" smtClean="0">
                <a:hlinkClick r:id="rId4"/>
              </a:rPr>
              <a:t>http://commons.wikimedia.org/wiki/File:C-47s_at_Tempelhof_Airport_Berlin_1948.jpg</a:t>
            </a:r>
            <a:r>
              <a:rPr lang="cs-CZ" sz="6600" dirty="0">
                <a:solidFill>
                  <a:srgbClr val="000000"/>
                </a:solidFill>
              </a:rPr>
              <a:t>&gt;</a:t>
            </a:r>
            <a:endParaRPr lang="cs-CZ" sz="6400" dirty="0" smtClean="0"/>
          </a:p>
          <a:p>
            <a:pPr>
              <a:buNone/>
            </a:pPr>
            <a:r>
              <a:rPr lang="cs-CZ" sz="6400" dirty="0" smtClean="0"/>
              <a:t>Obr. 12: </a:t>
            </a:r>
            <a:r>
              <a:rPr lang="cs-CZ" sz="6400" dirty="0" err="1" smtClean="0"/>
              <a:t>Ssolbergj</a:t>
            </a:r>
            <a:r>
              <a:rPr lang="cs-CZ" sz="6400" dirty="0" smtClean="0"/>
              <a:t>. </a:t>
            </a:r>
            <a:r>
              <a:rPr lang="cs-CZ" sz="6400" dirty="0" smtClean="0">
                <a:solidFill>
                  <a:srgbClr val="000000"/>
                </a:solidFill>
              </a:rPr>
              <a:t>[cit. 2013-07-02]. Dostupné pod licencí </a:t>
            </a:r>
            <a:r>
              <a:rPr lang="cs-CZ" sz="6400" dirty="0" err="1" smtClean="0">
                <a:solidFill>
                  <a:srgbClr val="000000"/>
                </a:solidFill>
              </a:rPr>
              <a:t>Creative</a:t>
            </a:r>
            <a:r>
              <a:rPr lang="cs-CZ" sz="6400" dirty="0" smtClean="0">
                <a:solidFill>
                  <a:srgbClr val="000000"/>
                </a:solidFill>
              </a:rPr>
              <a:t> </a:t>
            </a:r>
            <a:r>
              <a:rPr lang="cs-CZ" sz="6400" dirty="0" err="1" smtClean="0">
                <a:solidFill>
                  <a:srgbClr val="000000"/>
                </a:solidFill>
              </a:rPr>
              <a:t>Commons</a:t>
            </a:r>
            <a:r>
              <a:rPr lang="cs-CZ" sz="6400" dirty="0" smtClean="0">
                <a:solidFill>
                  <a:srgbClr val="000000"/>
                </a:solidFill>
              </a:rPr>
              <a:t> na WWW: </a:t>
            </a:r>
            <a:r>
              <a:rPr lang="cs-CZ" sz="6400" dirty="0" smtClean="0"/>
              <a:t> </a:t>
            </a:r>
            <a:r>
              <a:rPr lang="cs-CZ" sz="6600" dirty="0">
                <a:solidFill>
                  <a:srgbClr val="000000"/>
                </a:solidFill>
              </a:rPr>
              <a:t>&lt;</a:t>
            </a:r>
            <a:r>
              <a:rPr lang="cs-CZ" sz="6400" dirty="0" smtClean="0">
                <a:hlinkClick r:id="rId5"/>
              </a:rPr>
              <a:t>http://cs.wikipedia.org/wiki/</a:t>
            </a:r>
            <a:r>
              <a:rPr lang="cs-CZ" sz="6400" dirty="0" err="1" smtClean="0">
                <a:hlinkClick r:id="rId5"/>
              </a:rPr>
              <a:t>Soubor:Blue_compass_rose.svg</a:t>
            </a:r>
            <a:r>
              <a:rPr lang="cs-CZ" sz="6600" dirty="0">
                <a:solidFill>
                  <a:srgbClr val="000000"/>
                </a:solidFill>
              </a:rPr>
              <a:t>&gt;</a:t>
            </a:r>
            <a:endParaRPr lang="cs-CZ" sz="6400" dirty="0" smtClean="0"/>
          </a:p>
          <a:p>
            <a:pPr>
              <a:buNone/>
            </a:pPr>
            <a:r>
              <a:rPr lang="cs-CZ" sz="6400" dirty="0" smtClean="0"/>
              <a:t>Obr. 13: </a:t>
            </a:r>
            <a:r>
              <a:rPr lang="cs-CZ" sz="6400" dirty="0" err="1" smtClean="0"/>
              <a:t>Flrn</a:t>
            </a:r>
            <a:r>
              <a:rPr lang="cs-CZ" sz="6400" dirty="0" smtClean="0"/>
              <a:t>. </a:t>
            </a:r>
            <a:r>
              <a:rPr lang="cs-CZ" sz="6400" dirty="0" smtClean="0">
                <a:solidFill>
                  <a:srgbClr val="000000"/>
                </a:solidFill>
              </a:rPr>
              <a:t>[cit. 2013-07-02]. Dostupné pod licencí Public </a:t>
            </a:r>
            <a:r>
              <a:rPr lang="cs-CZ" sz="6400" dirty="0" err="1" smtClean="0">
                <a:solidFill>
                  <a:srgbClr val="000000"/>
                </a:solidFill>
              </a:rPr>
              <a:t>domain</a:t>
            </a:r>
            <a:r>
              <a:rPr lang="cs-CZ" sz="6400" dirty="0" smtClean="0">
                <a:solidFill>
                  <a:srgbClr val="000000"/>
                </a:solidFill>
              </a:rPr>
              <a:t> na WWW:</a:t>
            </a:r>
            <a:r>
              <a:rPr lang="cs-CZ" sz="6400" dirty="0" smtClean="0"/>
              <a:t> </a:t>
            </a:r>
            <a:r>
              <a:rPr lang="cs-CZ" sz="6600" dirty="0">
                <a:solidFill>
                  <a:srgbClr val="000000"/>
                </a:solidFill>
              </a:rPr>
              <a:t>&lt;</a:t>
            </a:r>
            <a:r>
              <a:rPr lang="cs-CZ" sz="6400" dirty="0" smtClean="0">
                <a:hlinkClick r:id="rId6"/>
              </a:rPr>
              <a:t>http://cs.wikipedia.org/wiki/</a:t>
            </a:r>
            <a:r>
              <a:rPr lang="cs-CZ" sz="6400" dirty="0" err="1" smtClean="0">
                <a:hlinkClick r:id="rId6"/>
              </a:rPr>
              <a:t>Soubor:BBC.svg</a:t>
            </a:r>
            <a:r>
              <a:rPr lang="cs-CZ" sz="6600" dirty="0">
                <a:solidFill>
                  <a:srgbClr val="000000"/>
                </a:solidFill>
              </a:rPr>
              <a:t>&gt;</a:t>
            </a:r>
            <a:endParaRPr lang="cs-CZ" sz="6400" dirty="0" smtClean="0"/>
          </a:p>
          <a:p>
            <a:pPr>
              <a:buNone/>
            </a:pPr>
            <a:r>
              <a:rPr lang="cs-CZ" sz="6400" dirty="0" smtClean="0"/>
              <a:t>Obr. 14: </a:t>
            </a:r>
            <a:r>
              <a:rPr lang="cs-CZ" sz="6400" dirty="0" err="1" smtClean="0"/>
              <a:t>Milosevo</a:t>
            </a:r>
            <a:r>
              <a:rPr lang="cs-CZ" sz="6400" dirty="0" smtClean="0"/>
              <a:t>. </a:t>
            </a:r>
            <a:r>
              <a:rPr lang="cs-CZ" sz="6400" dirty="0" smtClean="0">
                <a:solidFill>
                  <a:srgbClr val="000000"/>
                </a:solidFill>
              </a:rPr>
              <a:t>[cit. 2013-07-02]. Dostupné pod licencí </a:t>
            </a:r>
            <a:r>
              <a:rPr lang="cs-CZ" sz="6400" dirty="0" err="1" smtClean="0">
                <a:solidFill>
                  <a:srgbClr val="000000"/>
                </a:solidFill>
              </a:rPr>
              <a:t>Creative</a:t>
            </a:r>
            <a:r>
              <a:rPr lang="cs-CZ" sz="6400" dirty="0" smtClean="0">
                <a:solidFill>
                  <a:srgbClr val="000000"/>
                </a:solidFill>
              </a:rPr>
              <a:t> </a:t>
            </a:r>
            <a:r>
              <a:rPr lang="cs-CZ" sz="6400" dirty="0" err="1" smtClean="0">
                <a:solidFill>
                  <a:srgbClr val="000000"/>
                </a:solidFill>
              </a:rPr>
              <a:t>Commons</a:t>
            </a:r>
            <a:r>
              <a:rPr lang="cs-CZ" sz="6400" dirty="0" smtClean="0">
                <a:solidFill>
                  <a:srgbClr val="000000"/>
                </a:solidFill>
              </a:rPr>
              <a:t> na WWW: </a:t>
            </a:r>
            <a:r>
              <a:rPr lang="cs-CZ" sz="6600" dirty="0">
                <a:solidFill>
                  <a:srgbClr val="000000"/>
                </a:solidFill>
              </a:rPr>
              <a:t>&lt;</a:t>
            </a:r>
            <a:r>
              <a:rPr lang="cs-CZ" sz="6400" dirty="0" smtClean="0">
                <a:hlinkClick r:id="rId7"/>
              </a:rPr>
              <a:t>http://cs.wikipedia.org/wiki/</a:t>
            </a:r>
            <a:r>
              <a:rPr lang="cs-CZ" sz="6400" dirty="0" err="1" smtClean="0">
                <a:hlinkClick r:id="rId7"/>
              </a:rPr>
              <a:t>Soubor:Map_of_Warsaw_Pact_countries.png</a:t>
            </a:r>
            <a:r>
              <a:rPr lang="cs-CZ" sz="6600" dirty="0">
                <a:solidFill>
                  <a:srgbClr val="000000"/>
                </a:solidFill>
              </a:rPr>
              <a:t>&gt;</a:t>
            </a:r>
            <a:endParaRPr lang="cs-CZ" sz="6400" dirty="0" smtClean="0"/>
          </a:p>
          <a:p>
            <a:pPr>
              <a:buNone/>
            </a:pPr>
            <a:r>
              <a:rPr lang="cs-CZ" sz="6400" dirty="0" smtClean="0"/>
              <a:t>Obr. 15: </a:t>
            </a:r>
            <a:r>
              <a:rPr lang="cs-CZ" sz="6400" dirty="0" err="1" smtClean="0"/>
              <a:t>The</a:t>
            </a:r>
            <a:r>
              <a:rPr lang="cs-CZ" sz="6400" dirty="0" smtClean="0"/>
              <a:t> </a:t>
            </a:r>
            <a:r>
              <a:rPr lang="cs-CZ" sz="6400" dirty="0" err="1" smtClean="0"/>
              <a:t>American</a:t>
            </a:r>
            <a:r>
              <a:rPr lang="cs-CZ" sz="6400" dirty="0" smtClean="0"/>
              <a:t> </a:t>
            </a:r>
            <a:r>
              <a:rPr lang="cs-CZ" sz="6400" dirty="0" err="1" smtClean="0"/>
              <a:t>Hungarian</a:t>
            </a:r>
            <a:r>
              <a:rPr lang="cs-CZ" sz="6400" dirty="0" smtClean="0"/>
              <a:t> </a:t>
            </a:r>
            <a:r>
              <a:rPr lang="cs-CZ" sz="6400" dirty="0" err="1" smtClean="0"/>
              <a:t>Federation</a:t>
            </a:r>
            <a:r>
              <a:rPr lang="cs-CZ" sz="6400" dirty="0" smtClean="0"/>
              <a:t>. </a:t>
            </a:r>
            <a:r>
              <a:rPr lang="cs-CZ" sz="6400" dirty="0" smtClean="0">
                <a:solidFill>
                  <a:srgbClr val="000000"/>
                </a:solidFill>
              </a:rPr>
              <a:t>[cit. 2013-07-02]. Dostupné pod licencí </a:t>
            </a:r>
            <a:r>
              <a:rPr lang="cs-CZ" sz="6400" dirty="0" err="1" smtClean="0">
                <a:solidFill>
                  <a:srgbClr val="000000"/>
                </a:solidFill>
              </a:rPr>
              <a:t>Creative</a:t>
            </a:r>
            <a:r>
              <a:rPr lang="cs-CZ" sz="6400" dirty="0" smtClean="0">
                <a:solidFill>
                  <a:srgbClr val="000000"/>
                </a:solidFill>
              </a:rPr>
              <a:t> </a:t>
            </a:r>
            <a:r>
              <a:rPr lang="cs-CZ" sz="6400" dirty="0" err="1" smtClean="0">
                <a:solidFill>
                  <a:srgbClr val="000000"/>
                </a:solidFill>
              </a:rPr>
              <a:t>Commons</a:t>
            </a:r>
            <a:r>
              <a:rPr lang="cs-CZ" sz="6400" dirty="0" smtClean="0">
                <a:solidFill>
                  <a:srgbClr val="000000"/>
                </a:solidFill>
              </a:rPr>
              <a:t> na WWW: </a:t>
            </a:r>
            <a:r>
              <a:rPr lang="cs-CZ" sz="6600" dirty="0">
                <a:solidFill>
                  <a:srgbClr val="000000"/>
                </a:solidFill>
              </a:rPr>
              <a:t>&lt;</a:t>
            </a:r>
            <a:r>
              <a:rPr lang="cs-CZ" sz="6400" dirty="0" smtClean="0">
                <a:hlinkClick r:id="rId8"/>
              </a:rPr>
              <a:t>http://cs.wikipedia.org/wiki/Soubor:Hole_in_flag_-_Budapest_1956.jpg</a:t>
            </a:r>
            <a:r>
              <a:rPr lang="cs-CZ" sz="6600" dirty="0">
                <a:solidFill>
                  <a:srgbClr val="000000"/>
                </a:solidFill>
              </a:rPr>
              <a:t>&gt;</a:t>
            </a:r>
            <a:endParaRPr lang="cs-CZ" sz="6400" dirty="0" smtClean="0"/>
          </a:p>
          <a:p>
            <a:pPr>
              <a:buNone/>
            </a:pPr>
            <a:r>
              <a:rPr lang="cs-CZ" sz="6400" dirty="0" smtClean="0"/>
              <a:t>Obr. 16: </a:t>
            </a:r>
            <a:r>
              <a:rPr lang="en-US" sz="6400" dirty="0" smtClean="0"/>
              <a:t>United States Army Heritage and Education Center</a:t>
            </a:r>
            <a:r>
              <a:rPr lang="cs-CZ" sz="6400" dirty="0" smtClean="0"/>
              <a:t>. </a:t>
            </a:r>
            <a:r>
              <a:rPr lang="cs-CZ" sz="6400" dirty="0" smtClean="0">
                <a:solidFill>
                  <a:srgbClr val="000000"/>
                </a:solidFill>
              </a:rPr>
              <a:t>[cit. 2013-07-02]. Dostupné pod licencí </a:t>
            </a:r>
            <a:r>
              <a:rPr lang="cs-CZ" sz="6400" dirty="0" err="1" smtClean="0">
                <a:solidFill>
                  <a:srgbClr val="000000"/>
                </a:solidFill>
              </a:rPr>
              <a:t>Creative</a:t>
            </a:r>
            <a:r>
              <a:rPr lang="cs-CZ" sz="6400" dirty="0" smtClean="0">
                <a:solidFill>
                  <a:srgbClr val="000000"/>
                </a:solidFill>
              </a:rPr>
              <a:t> </a:t>
            </a:r>
            <a:r>
              <a:rPr lang="cs-CZ" sz="6400" dirty="0" err="1" smtClean="0">
                <a:solidFill>
                  <a:srgbClr val="000000"/>
                </a:solidFill>
              </a:rPr>
              <a:t>Commons</a:t>
            </a:r>
            <a:r>
              <a:rPr lang="cs-CZ" sz="6400" dirty="0" smtClean="0">
                <a:solidFill>
                  <a:srgbClr val="000000"/>
                </a:solidFill>
              </a:rPr>
              <a:t> na WWW: </a:t>
            </a:r>
            <a:r>
              <a:rPr lang="cs-CZ" sz="6600" dirty="0">
                <a:solidFill>
                  <a:srgbClr val="000000"/>
                </a:solidFill>
              </a:rPr>
              <a:t>&lt;</a:t>
            </a:r>
            <a:r>
              <a:rPr lang="cs-CZ" sz="6400" dirty="0" smtClean="0">
                <a:hlinkClick r:id="rId9"/>
              </a:rPr>
              <a:t>http://cs.wikipedia.org/wiki/</a:t>
            </a:r>
            <a:r>
              <a:rPr lang="cs-CZ" sz="6400" dirty="0" err="1" smtClean="0">
                <a:hlinkClick r:id="rId9"/>
              </a:rPr>
              <a:t>Soubor:Tanks_Destroyed_Sinai.jpg</a:t>
            </a:r>
            <a:r>
              <a:rPr lang="cs-CZ" sz="6600" dirty="0">
                <a:solidFill>
                  <a:srgbClr val="000000"/>
                </a:solidFill>
              </a:rPr>
              <a:t>&gt;</a:t>
            </a:r>
            <a:endParaRPr lang="cs-CZ" sz="6400" dirty="0" smtClean="0"/>
          </a:p>
          <a:p>
            <a:pPr>
              <a:buNone/>
            </a:pPr>
            <a:r>
              <a:rPr lang="cs-CZ" sz="6400" dirty="0" smtClean="0"/>
              <a:t>Obr. 17: Dílo úřadů americké federální vlády. </a:t>
            </a:r>
            <a:r>
              <a:rPr lang="cs-CZ" sz="6400" dirty="0" smtClean="0">
                <a:solidFill>
                  <a:srgbClr val="000000"/>
                </a:solidFill>
              </a:rPr>
              <a:t>[cit. 2013-07-02]. Dostupné pod licencí Public </a:t>
            </a:r>
            <a:r>
              <a:rPr lang="cs-CZ" sz="6400" dirty="0" err="1" smtClean="0">
                <a:solidFill>
                  <a:srgbClr val="000000"/>
                </a:solidFill>
              </a:rPr>
              <a:t>domain</a:t>
            </a:r>
            <a:r>
              <a:rPr lang="cs-CZ" sz="6400" dirty="0" smtClean="0">
                <a:solidFill>
                  <a:srgbClr val="000000"/>
                </a:solidFill>
              </a:rPr>
              <a:t> na WWW: </a:t>
            </a:r>
            <a:r>
              <a:rPr lang="cs-CZ" sz="6600" dirty="0">
                <a:solidFill>
                  <a:srgbClr val="000000"/>
                </a:solidFill>
              </a:rPr>
              <a:t>&lt;</a:t>
            </a:r>
            <a:r>
              <a:rPr lang="cs-CZ" sz="6400" dirty="0" smtClean="0">
                <a:hlinkClick r:id="rId10"/>
              </a:rPr>
              <a:t>http://cs.wikipedia.org/wiki/Soubor:Korean_War_Montage_2.png</a:t>
            </a:r>
            <a:r>
              <a:rPr lang="cs-CZ" sz="6600" dirty="0">
                <a:solidFill>
                  <a:srgbClr val="000000"/>
                </a:solidFill>
              </a:rPr>
              <a:t>&gt;</a:t>
            </a:r>
            <a:endParaRPr lang="cs-CZ" sz="6400" dirty="0" smtClean="0"/>
          </a:p>
          <a:p>
            <a:pPr>
              <a:buNone/>
            </a:pPr>
            <a:endParaRPr lang="cs-CZ" sz="5500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dirty="0" smtClean="0"/>
              <a:t>Obr. 18 :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Archives</a:t>
            </a:r>
            <a:r>
              <a:rPr lang="cs-CZ" dirty="0" smtClean="0"/>
              <a:t>. </a:t>
            </a:r>
            <a:r>
              <a:rPr lang="cs-CZ" dirty="0" smtClean="0">
                <a:solidFill>
                  <a:srgbClr val="000000"/>
                </a:solidFill>
              </a:rPr>
              <a:t>[cit. 2013-07-02]. Dostupné pod licencí Public </a:t>
            </a:r>
            <a:r>
              <a:rPr lang="cs-CZ" dirty="0" err="1" smtClean="0">
                <a:solidFill>
                  <a:srgbClr val="000000"/>
                </a:solidFill>
              </a:rPr>
              <a:t>domain</a:t>
            </a:r>
            <a:r>
              <a:rPr lang="cs-CZ" dirty="0" smtClean="0">
                <a:solidFill>
                  <a:srgbClr val="000000"/>
                </a:solidFill>
              </a:rPr>
              <a:t> na WWW: </a:t>
            </a:r>
            <a:r>
              <a:rPr lang="cs-CZ" dirty="0">
                <a:solidFill>
                  <a:srgbClr val="000000"/>
                </a:solidFill>
              </a:rPr>
              <a:t>&lt;</a:t>
            </a:r>
            <a:r>
              <a:rPr lang="cs-CZ" dirty="0" smtClean="0">
                <a:hlinkClick r:id="rId2"/>
              </a:rPr>
              <a:t>http://commons.wikimedia.org/wiki/File:Checkpoint_Charlie_1961-10-27.jpg?uselang=</a:t>
            </a:r>
            <a:r>
              <a:rPr lang="cs-CZ" dirty="0" err="1" smtClean="0">
                <a:hlinkClick r:id="rId2"/>
              </a:rPr>
              <a:t>cs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Obr. 19: ABF. </a:t>
            </a:r>
            <a:r>
              <a:rPr lang="cs-CZ" dirty="0" smtClean="0">
                <a:solidFill>
                  <a:srgbClr val="000000"/>
                </a:solidFill>
              </a:rPr>
              <a:t>[cit. 2013-07-02]. Dostupné pod licencí </a:t>
            </a:r>
            <a:r>
              <a:rPr lang="cs-CZ" dirty="0" err="1" smtClean="0">
                <a:solidFill>
                  <a:srgbClr val="000000"/>
                </a:solidFill>
              </a:rPr>
              <a:t>Creative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Commons</a:t>
            </a:r>
            <a:r>
              <a:rPr lang="cs-CZ" dirty="0" smtClean="0">
                <a:solidFill>
                  <a:srgbClr val="000000"/>
                </a:solidFill>
              </a:rPr>
              <a:t> na WWW: </a:t>
            </a:r>
            <a:r>
              <a:rPr lang="cs-CZ" dirty="0" smtClean="0"/>
              <a:t> </a:t>
            </a:r>
            <a:r>
              <a:rPr lang="cs-CZ" dirty="0">
                <a:solidFill>
                  <a:srgbClr val="000000"/>
                </a:solidFill>
              </a:rPr>
              <a:t>&lt;</a:t>
            </a:r>
            <a:r>
              <a:rPr lang="cs-CZ" dirty="0" smtClean="0">
                <a:hlinkClick r:id="rId3"/>
              </a:rPr>
              <a:t>http://commons.wikimedia.org/wiki/File:Berlinermauer-2.jpg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Obr. 20: U.S. Air </a:t>
            </a:r>
            <a:r>
              <a:rPr lang="cs-CZ" dirty="0" err="1" smtClean="0"/>
              <a:t>Force</a:t>
            </a:r>
            <a:r>
              <a:rPr lang="cs-CZ" dirty="0" smtClean="0"/>
              <a:t>. </a:t>
            </a:r>
            <a:r>
              <a:rPr lang="cs-CZ" dirty="0" smtClean="0">
                <a:solidFill>
                  <a:srgbClr val="000000"/>
                </a:solidFill>
              </a:rPr>
              <a:t>[cit. 2013-07-02]. Dostupné pod licencí Public </a:t>
            </a:r>
            <a:r>
              <a:rPr lang="cs-CZ" dirty="0" err="1" smtClean="0">
                <a:solidFill>
                  <a:srgbClr val="000000"/>
                </a:solidFill>
              </a:rPr>
              <a:t>domain</a:t>
            </a:r>
            <a:r>
              <a:rPr lang="cs-CZ" dirty="0" smtClean="0">
                <a:solidFill>
                  <a:srgbClr val="000000"/>
                </a:solidFill>
              </a:rPr>
              <a:t> na WWW:</a:t>
            </a:r>
          </a:p>
          <a:p>
            <a:pPr>
              <a:buNone/>
            </a:pPr>
            <a:r>
              <a:rPr lang="cs-CZ" dirty="0" smtClean="0"/>
              <a:t>       </a:t>
            </a:r>
            <a:r>
              <a:rPr lang="cs-CZ" dirty="0">
                <a:solidFill>
                  <a:srgbClr val="000000"/>
                </a:solidFill>
              </a:rPr>
              <a:t>&lt;</a:t>
            </a:r>
            <a:r>
              <a:rPr lang="cs-CZ" dirty="0" smtClean="0">
                <a:hlinkClick r:id="rId4"/>
              </a:rPr>
              <a:t>http://commons.wikimedia.org/wiki/</a:t>
            </a:r>
            <a:r>
              <a:rPr lang="cs-CZ" dirty="0" err="1" smtClean="0">
                <a:hlinkClick r:id="rId4"/>
              </a:rPr>
              <a:t>File:Bombing_in_Vietnam.jpg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Obr. 21: </a:t>
            </a:r>
            <a:r>
              <a:rPr lang="cs-CZ" dirty="0" err="1" smtClean="0"/>
              <a:t>Wiked</a:t>
            </a:r>
            <a:r>
              <a:rPr lang="cs-CZ" dirty="0" smtClean="0"/>
              <a:t> Kentaur. </a:t>
            </a:r>
            <a:r>
              <a:rPr lang="cs-CZ" dirty="0" smtClean="0">
                <a:solidFill>
                  <a:srgbClr val="000000"/>
                </a:solidFill>
              </a:rPr>
              <a:t>[cit. 2012-09-25]. Dostupné pod licencí </a:t>
            </a:r>
            <a:r>
              <a:rPr lang="cs-CZ" dirty="0">
                <a:solidFill>
                  <a:srgbClr val="000000"/>
                </a:solidFill>
              </a:rPr>
              <a:t>Public </a:t>
            </a:r>
            <a:r>
              <a:rPr lang="cs-CZ" dirty="0" err="1" smtClean="0">
                <a:solidFill>
                  <a:srgbClr val="000000"/>
                </a:solidFill>
              </a:rPr>
              <a:t>domain</a:t>
            </a:r>
            <a:r>
              <a:rPr lang="cs-CZ" dirty="0" smtClean="0">
                <a:solidFill>
                  <a:srgbClr val="000000"/>
                </a:solidFill>
              </a:rPr>
              <a:t> na WWW:</a:t>
            </a:r>
          </a:p>
          <a:p>
            <a:pPr>
              <a:buNone/>
            </a:pPr>
            <a:r>
              <a:rPr lang="cs-CZ" dirty="0" smtClean="0"/>
              <a:t>       </a:t>
            </a:r>
            <a:r>
              <a:rPr lang="cs-CZ" dirty="0">
                <a:solidFill>
                  <a:srgbClr val="000000"/>
                </a:solidFill>
              </a:rPr>
              <a:t>&lt;</a:t>
            </a:r>
            <a:r>
              <a:rPr lang="cs-CZ" dirty="0" smtClean="0">
                <a:hlinkClick r:id="rId5"/>
              </a:rPr>
              <a:t>http://commons.wikimedia.org/wiki/File:John_Kennedy,_Nikita_Khrushchev_1961.jpg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Obr. 22 : </a:t>
            </a:r>
            <a:r>
              <a:rPr lang="cs-CZ" dirty="0" err="1" smtClean="0"/>
              <a:t>Fastfission</a:t>
            </a:r>
            <a:r>
              <a:rPr lang="cs-CZ" dirty="0" smtClean="0"/>
              <a:t>. </a:t>
            </a:r>
            <a:r>
              <a:rPr lang="cs-CZ" dirty="0" smtClean="0">
                <a:solidFill>
                  <a:srgbClr val="000000"/>
                </a:solidFill>
              </a:rPr>
              <a:t>[cit. 2013-07-02]. Dostupné pod licencí </a:t>
            </a:r>
            <a:r>
              <a:rPr lang="cs-CZ" dirty="0">
                <a:solidFill>
                  <a:srgbClr val="000000"/>
                </a:solidFill>
              </a:rPr>
              <a:t>Public </a:t>
            </a:r>
            <a:r>
              <a:rPr lang="cs-CZ" dirty="0" err="1" smtClean="0">
                <a:solidFill>
                  <a:srgbClr val="000000"/>
                </a:solidFill>
              </a:rPr>
              <a:t>domain</a:t>
            </a:r>
            <a:r>
              <a:rPr lang="cs-CZ" dirty="0" smtClean="0">
                <a:solidFill>
                  <a:srgbClr val="000000"/>
                </a:solidFill>
              </a:rPr>
              <a:t> na WWW: </a:t>
            </a:r>
            <a:r>
              <a:rPr lang="cs-CZ" dirty="0">
                <a:solidFill>
                  <a:srgbClr val="000000"/>
                </a:solidFill>
              </a:rPr>
              <a:t>&lt;</a:t>
            </a:r>
            <a:r>
              <a:rPr lang="cs-CZ" dirty="0" smtClean="0">
                <a:hlinkClick r:id="rId6"/>
              </a:rPr>
              <a:t>http://cs.wikipedia.org/wiki/</a:t>
            </a:r>
            <a:r>
              <a:rPr lang="cs-CZ" dirty="0" err="1" smtClean="0">
                <a:hlinkClick r:id="rId6"/>
              </a:rPr>
              <a:t>Soubor:US_and_USSR_nuclear_stockpiles.svg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Obr. 23 : </a:t>
            </a:r>
            <a:r>
              <a:rPr lang="cs-CZ" dirty="0" err="1" smtClean="0"/>
              <a:t>Arkiv</a:t>
            </a:r>
            <a:r>
              <a:rPr lang="cs-CZ" dirty="0" smtClean="0"/>
              <a:t>: </a:t>
            </a:r>
            <a:r>
              <a:rPr lang="cs-CZ" dirty="0" err="1" smtClean="0"/>
              <a:t>Sydsvenskan</a:t>
            </a:r>
            <a:r>
              <a:rPr lang="cs-CZ" dirty="0" smtClean="0"/>
              <a:t>. </a:t>
            </a:r>
            <a:r>
              <a:rPr lang="cs-CZ" dirty="0" smtClean="0">
                <a:solidFill>
                  <a:srgbClr val="000000"/>
                </a:solidFill>
              </a:rPr>
              <a:t>[cit. 2013-07-02]. Dostupné pod licencí </a:t>
            </a:r>
            <a:r>
              <a:rPr lang="cs-CZ" dirty="0">
                <a:solidFill>
                  <a:srgbClr val="000000"/>
                </a:solidFill>
              </a:rPr>
              <a:t>Public </a:t>
            </a:r>
            <a:r>
              <a:rPr lang="cs-CZ" dirty="0" err="1">
                <a:solidFill>
                  <a:srgbClr val="000000"/>
                </a:solidFill>
              </a:rPr>
              <a:t>domain</a:t>
            </a:r>
            <a:r>
              <a:rPr lang="cs-CZ" dirty="0">
                <a:solidFill>
                  <a:srgbClr val="000000"/>
                </a:solidFill>
              </a:rPr>
              <a:t> na </a:t>
            </a:r>
            <a:r>
              <a:rPr lang="cs-CZ" dirty="0" smtClean="0">
                <a:solidFill>
                  <a:srgbClr val="000000"/>
                </a:solidFill>
              </a:rPr>
              <a:t>WWW: 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0000"/>
                </a:solidFill>
              </a:rPr>
              <a:t>&lt;</a:t>
            </a:r>
            <a:r>
              <a:rPr lang="cs-CZ" dirty="0" smtClean="0">
                <a:hlinkClick r:id="rId7"/>
              </a:rPr>
              <a:t>http://cs.wikipedia.org/wiki/</a:t>
            </a:r>
            <a:r>
              <a:rPr lang="cs-CZ" dirty="0" err="1" smtClean="0">
                <a:hlinkClick r:id="rId7"/>
              </a:rPr>
              <a:t>Soubor:Gagarin_in_Sweden.jpg</a:t>
            </a:r>
            <a:r>
              <a:rPr lang="cs-CZ" dirty="0" smtClean="0">
                <a:solidFill>
                  <a:srgbClr val="000000"/>
                </a:solidFill>
              </a:rPr>
              <a:t>&gt;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Obr. 24 : NASA.</a:t>
            </a:r>
            <a:r>
              <a:rPr lang="cs-CZ" dirty="0" smtClean="0">
                <a:solidFill>
                  <a:srgbClr val="000000"/>
                </a:solidFill>
              </a:rPr>
              <a:t>[cit. 2013-07-02]. Dostupné pod licencí Public </a:t>
            </a:r>
            <a:r>
              <a:rPr lang="cs-CZ" dirty="0" err="1" smtClean="0">
                <a:solidFill>
                  <a:srgbClr val="000000"/>
                </a:solidFill>
              </a:rPr>
              <a:t>domain</a:t>
            </a:r>
            <a:r>
              <a:rPr lang="cs-CZ" dirty="0" smtClean="0">
                <a:solidFill>
                  <a:srgbClr val="000000"/>
                </a:solidFill>
              </a:rPr>
              <a:t> na WWW: </a:t>
            </a:r>
            <a:r>
              <a:rPr lang="cs-CZ" dirty="0">
                <a:solidFill>
                  <a:srgbClr val="000000"/>
                </a:solidFill>
              </a:rPr>
              <a:t>&lt;</a:t>
            </a:r>
            <a:r>
              <a:rPr lang="cs-CZ" dirty="0" smtClean="0">
                <a:hlinkClick r:id="rId8"/>
              </a:rPr>
              <a:t>http://cs.wikipedia.org/wiki/Soubor:Aldrin_Apollo_11.jpg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Obr. 25 : </a:t>
            </a:r>
            <a:r>
              <a:rPr lang="cs-CZ" dirty="0" err="1" smtClean="0"/>
              <a:t>Knudsen</a:t>
            </a:r>
            <a:r>
              <a:rPr lang="cs-CZ" dirty="0" smtClean="0"/>
              <a:t>, Robert L. </a:t>
            </a:r>
            <a:r>
              <a:rPr lang="cs-CZ" dirty="0" smtClean="0">
                <a:solidFill>
                  <a:srgbClr val="000000"/>
                </a:solidFill>
              </a:rPr>
              <a:t>[cit. 2013-07-02]. Dostupné pod licencí Public </a:t>
            </a:r>
            <a:r>
              <a:rPr lang="cs-CZ" dirty="0" err="1" smtClean="0">
                <a:solidFill>
                  <a:srgbClr val="000000"/>
                </a:solidFill>
              </a:rPr>
              <a:t>domain</a:t>
            </a:r>
            <a:r>
              <a:rPr lang="cs-CZ" dirty="0" smtClean="0">
                <a:solidFill>
                  <a:srgbClr val="000000"/>
                </a:solidFill>
              </a:rPr>
              <a:t> na WWW: </a:t>
            </a:r>
            <a:r>
              <a:rPr lang="cs-CZ" dirty="0">
                <a:solidFill>
                  <a:srgbClr val="000000"/>
                </a:solidFill>
              </a:rPr>
              <a:t>&lt;</a:t>
            </a:r>
            <a:r>
              <a:rPr lang="cs-CZ" dirty="0" smtClean="0">
                <a:hlinkClick r:id="rId9"/>
              </a:rPr>
              <a:t>http://cs.wikipedia.org/wiki/Soubor:Leonid_Brezhnev_and_Richard_Nixon_talks_in_1973.png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Obr. 26 : Erwin Lux. </a:t>
            </a:r>
            <a:r>
              <a:rPr lang="cs-CZ" dirty="0" smtClean="0">
                <a:solidFill>
                  <a:srgbClr val="000000"/>
                </a:solidFill>
              </a:rPr>
              <a:t>[cit. 2013-07-02]. Dostupné pod licencí </a:t>
            </a:r>
            <a:r>
              <a:rPr lang="cs-CZ" dirty="0" err="1" smtClean="0">
                <a:solidFill>
                  <a:srgbClr val="000000"/>
                </a:solidFill>
              </a:rPr>
              <a:t>Creative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Commons</a:t>
            </a:r>
            <a:r>
              <a:rPr lang="cs-CZ" dirty="0" smtClean="0">
                <a:solidFill>
                  <a:srgbClr val="000000"/>
                </a:solidFill>
              </a:rPr>
              <a:t> na WWW:</a:t>
            </a:r>
            <a:r>
              <a:rPr lang="cs-CZ" dirty="0" smtClean="0"/>
              <a:t>: </a:t>
            </a:r>
            <a:r>
              <a:rPr lang="cs-CZ" dirty="0">
                <a:solidFill>
                  <a:srgbClr val="000000"/>
                </a:solidFill>
              </a:rPr>
              <a:t>&lt;</a:t>
            </a:r>
            <a:r>
              <a:rPr lang="cs-CZ" dirty="0" smtClean="0">
                <a:hlinkClick r:id="rId10"/>
              </a:rPr>
              <a:t>http://cs.wikipedia.org/wiki/Soubor:August_1984_-_captured_field_guns_in_Jaji,_Paktia.jpg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Obr. 27 : Neznámý. </a:t>
            </a:r>
            <a:r>
              <a:rPr lang="cs-CZ" dirty="0" smtClean="0">
                <a:solidFill>
                  <a:srgbClr val="000000"/>
                </a:solidFill>
              </a:rPr>
              <a:t>[cit. 2013-07-02]. Dostupné pod licencí Public </a:t>
            </a:r>
            <a:r>
              <a:rPr lang="cs-CZ" dirty="0" err="1" smtClean="0">
                <a:solidFill>
                  <a:srgbClr val="000000"/>
                </a:solidFill>
              </a:rPr>
              <a:t>domain</a:t>
            </a:r>
            <a:r>
              <a:rPr lang="cs-CZ" dirty="0" smtClean="0">
                <a:solidFill>
                  <a:srgbClr val="000000"/>
                </a:solidFill>
              </a:rPr>
              <a:t> na WWW: </a:t>
            </a:r>
            <a:r>
              <a:rPr lang="cs-CZ" dirty="0" smtClean="0"/>
              <a:t> </a:t>
            </a:r>
            <a:r>
              <a:rPr lang="cs-CZ" dirty="0">
                <a:solidFill>
                  <a:srgbClr val="000000"/>
                </a:solidFill>
              </a:rPr>
              <a:t>&lt;</a:t>
            </a:r>
            <a:r>
              <a:rPr lang="cs-CZ" dirty="0" smtClean="0">
                <a:hlinkClick r:id="rId11"/>
              </a:rPr>
              <a:t>http://cs.wikipedia.org/wiki/Soubor:Official_Portrait_of_President_Reagan_1981.jpg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dirty="0" smtClean="0"/>
              <a:t>Obr. 28 : Neznámý. </a:t>
            </a:r>
            <a:r>
              <a:rPr lang="cs-CZ" dirty="0" smtClean="0">
                <a:solidFill>
                  <a:srgbClr val="000000"/>
                </a:solidFill>
              </a:rPr>
              <a:t>[cit. 2013-07-02]. Dostupné pod licencí Public </a:t>
            </a:r>
            <a:r>
              <a:rPr lang="cs-CZ" dirty="0" err="1" smtClean="0">
                <a:solidFill>
                  <a:srgbClr val="000000"/>
                </a:solidFill>
              </a:rPr>
              <a:t>domain</a:t>
            </a:r>
            <a:r>
              <a:rPr lang="cs-CZ" dirty="0" smtClean="0">
                <a:solidFill>
                  <a:srgbClr val="000000"/>
                </a:solidFill>
              </a:rPr>
              <a:t> na WWW: </a:t>
            </a:r>
            <a:r>
              <a:rPr lang="cs-CZ" dirty="0">
                <a:solidFill>
                  <a:srgbClr val="000000"/>
                </a:solidFill>
              </a:rPr>
              <a:t>&lt;</a:t>
            </a:r>
            <a:r>
              <a:rPr lang="cs-CZ" dirty="0" smtClean="0">
                <a:hlinkClick r:id="rId2"/>
              </a:rPr>
              <a:t>http://cs.wikipedia.org/wiki/</a:t>
            </a:r>
            <a:r>
              <a:rPr lang="cs-CZ" dirty="0" err="1" smtClean="0">
                <a:hlinkClick r:id="rId2"/>
              </a:rPr>
              <a:t>Soubor:Reagan_and_Gorbachev_hold_discussions.jpg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Obr. 29: </a:t>
            </a:r>
            <a:r>
              <a:rPr lang="cs-CZ" dirty="0" err="1" smtClean="0"/>
              <a:t>White</a:t>
            </a:r>
            <a:r>
              <a:rPr lang="cs-CZ" dirty="0" smtClean="0"/>
              <a:t> House </a:t>
            </a:r>
            <a:r>
              <a:rPr lang="cs-CZ" dirty="0" err="1" smtClean="0"/>
              <a:t>Photographic</a:t>
            </a:r>
            <a:r>
              <a:rPr lang="cs-CZ" dirty="0" smtClean="0"/>
              <a:t> Office. </a:t>
            </a:r>
            <a:r>
              <a:rPr lang="cs-CZ" dirty="0" smtClean="0">
                <a:solidFill>
                  <a:srgbClr val="000000"/>
                </a:solidFill>
              </a:rPr>
              <a:t>[cit. 2013-07-02]. Dostupné pod licencí Public </a:t>
            </a:r>
            <a:r>
              <a:rPr lang="cs-CZ" dirty="0" err="1" smtClean="0">
                <a:solidFill>
                  <a:srgbClr val="000000"/>
                </a:solidFill>
              </a:rPr>
              <a:t>domain</a:t>
            </a:r>
            <a:r>
              <a:rPr lang="cs-CZ" dirty="0" smtClean="0">
                <a:solidFill>
                  <a:srgbClr val="000000"/>
                </a:solidFill>
              </a:rPr>
              <a:t> na WWW:</a:t>
            </a:r>
            <a:r>
              <a:rPr lang="cs-CZ" dirty="0" smtClean="0"/>
              <a:t> </a:t>
            </a:r>
            <a:r>
              <a:rPr lang="cs-CZ" dirty="0">
                <a:solidFill>
                  <a:srgbClr val="000000"/>
                </a:solidFill>
              </a:rPr>
              <a:t>&lt;</a:t>
            </a:r>
            <a:r>
              <a:rPr lang="cs-CZ" dirty="0" smtClean="0">
                <a:hlinkClick r:id="rId3"/>
              </a:rPr>
              <a:t>http://cs.wikipedia.org/wiki/</a:t>
            </a:r>
            <a:r>
              <a:rPr lang="cs-CZ" dirty="0" err="1" smtClean="0">
                <a:hlinkClick r:id="rId3"/>
              </a:rPr>
              <a:t>Soubor:Reagan_and_Gorbachev_signing.jpg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Obr. 30: </a:t>
            </a:r>
            <a:r>
              <a:rPr lang="cs-CZ" dirty="0" err="1" smtClean="0"/>
              <a:t>Mikhail</a:t>
            </a:r>
            <a:r>
              <a:rPr lang="cs-CZ" dirty="0" smtClean="0"/>
              <a:t> </a:t>
            </a:r>
            <a:r>
              <a:rPr lang="cs-CZ" dirty="0" err="1" smtClean="0"/>
              <a:t>Evstafiev</a:t>
            </a:r>
            <a:r>
              <a:rPr lang="cs-CZ" dirty="0" smtClean="0"/>
              <a:t>. </a:t>
            </a:r>
            <a:r>
              <a:rPr lang="cs-CZ" dirty="0" smtClean="0">
                <a:solidFill>
                  <a:srgbClr val="000000"/>
                </a:solidFill>
              </a:rPr>
              <a:t>[cit. 2013-07-02]. Dostupné pod licencí </a:t>
            </a:r>
            <a:r>
              <a:rPr lang="cs-CZ" dirty="0" err="1" smtClean="0">
                <a:solidFill>
                  <a:srgbClr val="000000"/>
                </a:solidFill>
              </a:rPr>
              <a:t>Creative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Commons</a:t>
            </a:r>
            <a:r>
              <a:rPr lang="cs-CZ" dirty="0" smtClean="0">
                <a:solidFill>
                  <a:srgbClr val="000000"/>
                </a:solidFill>
              </a:rPr>
              <a:t> na WWW:</a:t>
            </a:r>
            <a:r>
              <a:rPr lang="cs-CZ" dirty="0" smtClean="0"/>
              <a:t> </a:t>
            </a:r>
            <a:r>
              <a:rPr lang="cs-CZ" dirty="0">
                <a:solidFill>
                  <a:srgbClr val="000000"/>
                </a:solidFill>
              </a:rPr>
              <a:t>&lt;</a:t>
            </a:r>
            <a:r>
              <a:rPr lang="cs-CZ" dirty="0" smtClean="0">
                <a:hlinkClick r:id="rId4"/>
              </a:rPr>
              <a:t>http://cs.wikipedia.org/wiki/</a:t>
            </a:r>
            <a:r>
              <a:rPr lang="cs-CZ" dirty="0" err="1" smtClean="0">
                <a:hlinkClick r:id="rId4"/>
              </a:rPr>
              <a:t>Soubor:Evstafiev-afghan-apc-passes-russian.jpg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Obr. 31: Lear 21. </a:t>
            </a:r>
            <a:r>
              <a:rPr lang="cs-CZ" dirty="0" smtClean="0">
                <a:solidFill>
                  <a:srgbClr val="000000"/>
                </a:solidFill>
              </a:rPr>
              <a:t>[cit. 2013-07-02]. Dostupné pod licencí </a:t>
            </a:r>
            <a:r>
              <a:rPr lang="cs-CZ" dirty="0" err="1" smtClean="0">
                <a:solidFill>
                  <a:srgbClr val="000000"/>
                </a:solidFill>
              </a:rPr>
              <a:t>Creative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Commons</a:t>
            </a:r>
            <a:r>
              <a:rPr lang="cs-CZ" dirty="0" smtClean="0">
                <a:solidFill>
                  <a:srgbClr val="000000"/>
                </a:solidFill>
              </a:rPr>
              <a:t> na WWW: </a:t>
            </a:r>
            <a:r>
              <a:rPr lang="cs-CZ" dirty="0" smtClean="0"/>
              <a:t> </a:t>
            </a:r>
            <a:r>
              <a:rPr lang="cs-CZ" dirty="0">
                <a:solidFill>
                  <a:srgbClr val="000000"/>
                </a:solidFill>
              </a:rPr>
              <a:t>&lt;</a:t>
            </a:r>
            <a:r>
              <a:rPr lang="cs-CZ" dirty="0" smtClean="0">
                <a:hlinkClick r:id="rId5"/>
              </a:rPr>
              <a:t>http://cs.wikipedia.org/wiki/Soubor:Thefalloftheberlinwall1989.JPG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Obr. 32: N/A. </a:t>
            </a:r>
            <a:r>
              <a:rPr lang="cs-CZ" dirty="0" smtClean="0">
                <a:solidFill>
                  <a:srgbClr val="000000"/>
                </a:solidFill>
              </a:rPr>
              <a:t>[cit. 2013-07-02]. Dostupné pod licencí Public </a:t>
            </a:r>
            <a:r>
              <a:rPr lang="cs-CZ" dirty="0" err="1" smtClean="0">
                <a:solidFill>
                  <a:srgbClr val="000000"/>
                </a:solidFill>
              </a:rPr>
              <a:t>domain</a:t>
            </a:r>
            <a:r>
              <a:rPr lang="cs-CZ" dirty="0" smtClean="0">
                <a:solidFill>
                  <a:srgbClr val="000000"/>
                </a:solidFill>
              </a:rPr>
              <a:t> na WWW: </a:t>
            </a:r>
            <a:r>
              <a:rPr lang="cs-CZ" dirty="0">
                <a:solidFill>
                  <a:srgbClr val="000000"/>
                </a:solidFill>
              </a:rPr>
              <a:t>&lt;</a:t>
            </a:r>
            <a:r>
              <a:rPr lang="cs-CZ" dirty="0" smtClean="0">
                <a:hlinkClick r:id="rId6"/>
              </a:rPr>
              <a:t>http://cs.wikipedia.org/wiki/Soubor:George_H._W._Bush,_President_of_the_United_States,_1989_official_portrait.jpg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Obr. 33: </a:t>
            </a:r>
            <a:r>
              <a:rPr lang="cs-CZ" dirty="0" err="1" smtClean="0"/>
              <a:t>Datastat</a:t>
            </a:r>
            <a:r>
              <a:rPr lang="cs-CZ" dirty="0" smtClean="0"/>
              <a:t>. </a:t>
            </a:r>
            <a:r>
              <a:rPr lang="cs-CZ" dirty="0" smtClean="0">
                <a:solidFill>
                  <a:srgbClr val="000000"/>
                </a:solidFill>
              </a:rPr>
              <a:t>[cit. 2013-07-02]. Dostupné pod licencí </a:t>
            </a:r>
            <a:r>
              <a:rPr lang="cs-CZ" dirty="0" err="1" smtClean="0">
                <a:solidFill>
                  <a:srgbClr val="000000"/>
                </a:solidFill>
              </a:rPr>
              <a:t>Creative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Commons</a:t>
            </a:r>
            <a:r>
              <a:rPr lang="cs-CZ" dirty="0" smtClean="0">
                <a:solidFill>
                  <a:srgbClr val="000000"/>
                </a:solidFill>
              </a:rPr>
              <a:t> na WWW: </a:t>
            </a:r>
            <a:r>
              <a:rPr lang="cs-CZ" dirty="0">
                <a:solidFill>
                  <a:srgbClr val="000000"/>
                </a:solidFill>
              </a:rPr>
              <a:t>&lt;</a:t>
            </a:r>
            <a:r>
              <a:rPr lang="cs-CZ" dirty="0" smtClean="0">
                <a:hlinkClick r:id="rId7"/>
              </a:rPr>
              <a:t>http://cs.wikipedia.org/wiki/</a:t>
            </a:r>
            <a:r>
              <a:rPr lang="cs-CZ" dirty="0" err="1" smtClean="0">
                <a:hlinkClick r:id="rId7"/>
              </a:rPr>
              <a:t>Soubor:NATO_CSTO.PNG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hurchi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-4351"/>
            <a:ext cx="5580112" cy="686235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 flipH="1">
            <a:off x="2411759" y="548680"/>
            <a:ext cx="122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484784"/>
            <a:ext cx="25562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Winston Churchill – premiér Velké Británie</a:t>
            </a:r>
          </a:p>
          <a:p>
            <a:endParaRPr lang="cs-CZ" dirty="0"/>
          </a:p>
          <a:p>
            <a:r>
              <a:rPr lang="cs-CZ" dirty="0" smtClean="0"/>
              <a:t>- Jako první použil termín </a:t>
            </a:r>
            <a:r>
              <a:rPr lang="cs-CZ" b="1" dirty="0" smtClean="0"/>
              <a:t>„železná opona“  </a:t>
            </a:r>
            <a:r>
              <a:rPr lang="cs-CZ" dirty="0" smtClean="0"/>
              <a:t>(neprostupná hranice mezi západními (demokratickými) a východními (komunistickými) státy v Evropě.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talin_lg_zl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37032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436096" y="476672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4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436096" y="148478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Josef Stalin – sovětský diktátor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ostupimská konfere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556792"/>
            <a:ext cx="6120680" cy="4480856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cs-CZ" dirty="0" smtClean="0"/>
              <a:t>„Velká trojka“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191683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5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1560" y="609329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… ještě jako spojenci na konci 2. světové války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u="sng" dirty="0" smtClean="0"/>
              <a:t>Vztahy USA – SSSR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 války se potřebovaly</a:t>
            </a:r>
          </a:p>
          <a:p>
            <a:r>
              <a:rPr lang="cs-CZ" u="sng" dirty="0" smtClean="0"/>
              <a:t>po válce vztahy ochladly </a:t>
            </a:r>
            <a:r>
              <a:rPr lang="cs-CZ" dirty="0" smtClean="0"/>
              <a:t>– </a:t>
            </a:r>
            <a:r>
              <a:rPr lang="cs-CZ" b="1" i="1" dirty="0" smtClean="0"/>
              <a:t>Truman</a:t>
            </a:r>
            <a:r>
              <a:rPr lang="cs-CZ" dirty="0" smtClean="0"/>
              <a:t> po kapitulaci Japonska omezil obchod se SSSR</a:t>
            </a:r>
          </a:p>
          <a:p>
            <a:r>
              <a:rPr lang="cs-CZ" b="1" i="1" dirty="0" err="1" smtClean="0"/>
              <a:t>Churchillovo</a:t>
            </a:r>
            <a:r>
              <a:rPr lang="cs-CZ" dirty="0" smtClean="0"/>
              <a:t> varování před komunisty ve </a:t>
            </a:r>
            <a:r>
              <a:rPr lang="cs-CZ" dirty="0" err="1" smtClean="0"/>
              <a:t>Fultonu</a:t>
            </a:r>
            <a:r>
              <a:rPr lang="cs-CZ" dirty="0" smtClean="0"/>
              <a:t> (15. 3. 1946)</a:t>
            </a:r>
          </a:p>
          <a:p>
            <a:pPr marL="0" indent="0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cs-CZ" u="sng" dirty="0" smtClean="0"/>
              <a:t>Trumanova doktrína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Henry Truman – americký prezident</a:t>
            </a:r>
          </a:p>
          <a:p>
            <a:r>
              <a:rPr lang="cs-CZ" dirty="0" smtClean="0"/>
              <a:t>nová politika USA </a:t>
            </a:r>
          </a:p>
          <a:p>
            <a:r>
              <a:rPr lang="cs-CZ" u="sng" dirty="0" smtClean="0"/>
              <a:t>Politika zadržování komunismu</a:t>
            </a:r>
          </a:p>
          <a:p>
            <a:r>
              <a:rPr lang="cs-CZ" dirty="0" smtClean="0"/>
              <a:t>akutní ohrožení </a:t>
            </a:r>
            <a:r>
              <a:rPr lang="cs-CZ" i="1" dirty="0" smtClean="0"/>
              <a:t>Řecka a Turecka </a:t>
            </a:r>
            <a:r>
              <a:rPr lang="cs-CZ" dirty="0" smtClean="0"/>
              <a:t>– budování vojenských základen ve Středozemí </a:t>
            </a:r>
            <a:br>
              <a:rPr lang="cs-CZ" dirty="0" smtClean="0"/>
            </a:br>
            <a:r>
              <a:rPr lang="cs-CZ" dirty="0" smtClean="0"/>
              <a:t>a vyzbrojení řeckých a tureckých armád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2052</Words>
  <Application>Microsoft Office PowerPoint</Application>
  <PresentationFormat>Předvádění na obrazovce (4:3)</PresentationFormat>
  <Paragraphs>257</Paragraphs>
  <Slides>44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5" baseType="lpstr">
      <vt:lpstr>Motiv sady Office</vt:lpstr>
      <vt:lpstr>Studená válka</vt:lpstr>
      <vt:lpstr>Nepřátelé</vt:lpstr>
      <vt:lpstr>Studená válka</vt:lpstr>
      <vt:lpstr>Prezentace aplikace PowerPoint</vt:lpstr>
      <vt:lpstr>Prezentace aplikace PowerPoint</vt:lpstr>
      <vt:lpstr>Prezentace aplikace PowerPoint</vt:lpstr>
      <vt:lpstr>„Velká trojka“</vt:lpstr>
      <vt:lpstr>Vztahy USA – SSSR</vt:lpstr>
      <vt:lpstr>Trumanova doktrína</vt:lpstr>
      <vt:lpstr>Prezentace aplikace PowerPoint</vt:lpstr>
      <vt:lpstr>Studená válka</vt:lpstr>
      <vt:lpstr>Kdo stál mimo:</vt:lpstr>
      <vt:lpstr>Marshallův plán</vt:lpstr>
      <vt:lpstr>Prezentace aplikace PowerPoint</vt:lpstr>
      <vt:lpstr>Německá otázka</vt:lpstr>
      <vt:lpstr>Velmoci, které porazily Hitlera si Německo rozdělily do 4 okupačních zón (sovětská, americká, britská a francouzská) Stejně tak byl rozdělen Berlín</vt:lpstr>
      <vt:lpstr>Berlínská krize – počátek otevřeného nepřátelství</vt:lpstr>
      <vt:lpstr>Letecký most</vt:lpstr>
      <vt:lpstr>Rozdělení Německa - 1949</vt:lpstr>
      <vt:lpstr>Počátky NATO</vt:lpstr>
      <vt:lpstr>Varšavská smlouva</vt:lpstr>
      <vt:lpstr>Maďarské protikomunistické povstání 1956</vt:lpstr>
      <vt:lpstr>Maďarské povstání</vt:lpstr>
      <vt:lpstr>Suezská krize 1956</vt:lpstr>
      <vt:lpstr>Suezská krize</vt:lpstr>
      <vt:lpstr>Korejská válka (1950-1953)</vt:lpstr>
      <vt:lpstr>Korejská válka  (25. 6. 1950 – 27. 7. 1953) </vt:lpstr>
      <vt:lpstr>Druhá berlínská krize (1958–1961)</vt:lpstr>
      <vt:lpstr>Válka ve Vietnamu (1955–1975)</vt:lpstr>
      <vt:lpstr>Karibská krize</vt:lpstr>
      <vt:lpstr>Kosmická válka</vt:lpstr>
      <vt:lpstr>Brežněvova doktrína</vt:lpstr>
      <vt:lpstr>Válka v Afghánistánu (1979–1989)</vt:lpstr>
      <vt:lpstr>Reaganova doktrína</vt:lpstr>
      <vt:lpstr>Perestrojka a glasnosť</vt:lpstr>
      <vt:lpstr>Uvolňování vztahů mezi V. a Z.</vt:lpstr>
      <vt:lpstr>Sovětská vojska odcházejí  z Afghánistánu, 1988</vt:lpstr>
      <vt:lpstr>Pád Berlínské zdi, 1989</vt:lpstr>
      <vt:lpstr>3. prosince 1989</vt:lpstr>
      <vt:lpstr>Literatura:</vt:lpstr>
      <vt:lpstr>Obrázky: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STUDENÁ VÁLKA</dc:title>
  <dc:creator>Marcela Svejkovská</dc:creator>
  <dc:description>Autorem materiálu a všech jeho částí, není-li uvedeno jinak, je Marcela Svejkovská. 
Dostupné z Metodického portálu www.rvp.cz; ISSN 1802-4785. 
Provozuje Národní ústav pro vzdělávání, školské poradenské zařízení a zařízení pro další vzdělávání pedagogických pracovníků (NÚV).</dc:description>
  <cp:lastModifiedBy>Pepa</cp:lastModifiedBy>
  <cp:revision>54</cp:revision>
  <dcterms:created xsi:type="dcterms:W3CDTF">2013-03-28T04:14:02Z</dcterms:created>
  <dcterms:modified xsi:type="dcterms:W3CDTF">2020-05-17T18:21:13Z</dcterms:modified>
</cp:coreProperties>
</file>